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tags/tag6.xml" ContentType="application/vnd.openxmlformats-officedocument.presentationml.tags+xml"/>
  <Override PartName="/ppt/notesSlides/notesSlide9.xml" ContentType="application/vnd.openxmlformats-officedocument.presentationml.notesSlide+xml"/>
  <Override PartName="/ppt/tags/tag7.xml" ContentType="application/vnd.openxmlformats-officedocument.presentationml.tags+xml"/>
  <Override PartName="/ppt/notesSlides/notesSlide10.xml" ContentType="application/vnd.openxmlformats-officedocument.presentationml.notesSlide+xml"/>
  <Override PartName="/ppt/tags/tag8.xml" ContentType="application/vnd.openxmlformats-officedocument.presentationml.tags+xml"/>
  <Override PartName="/ppt/notesSlides/notesSlide11.xml" ContentType="application/vnd.openxmlformats-officedocument.presentationml.notesSlide+xml"/>
  <Override PartName="/ppt/tags/tag9.xml" ContentType="application/vnd.openxmlformats-officedocument.presentationml.tags+xml"/>
  <Override PartName="/ppt/notesSlides/notesSlide12.xml" ContentType="application/vnd.openxmlformats-officedocument.presentationml.notesSlide+xml"/>
  <Override PartName="/ppt/tags/tag10.xml" ContentType="application/vnd.openxmlformats-officedocument.presentationml.tags+xml"/>
  <Override PartName="/ppt/notesSlides/notesSlide13.xml" ContentType="application/vnd.openxmlformats-officedocument.presentationml.notesSlide+xml"/>
  <Override PartName="/ppt/tags/tag11.xml" ContentType="application/vnd.openxmlformats-officedocument.presentationml.tags+xml"/>
  <Override PartName="/ppt/notesSlides/notesSlide14.xml" ContentType="application/vnd.openxmlformats-officedocument.presentationml.notesSlide+xml"/>
  <Override PartName="/ppt/tags/tag12.xml" ContentType="application/vnd.openxmlformats-officedocument.presentationml.tags+xml"/>
  <Override PartName="/ppt/notesSlides/notesSlide15.xml" ContentType="application/vnd.openxmlformats-officedocument.presentationml.notesSlide+xml"/>
  <Override PartName="/ppt/tags/tag13.xml" ContentType="application/vnd.openxmlformats-officedocument.presentationml.tags+xml"/>
  <Override PartName="/ppt/notesSlides/notesSlide16.xml" ContentType="application/vnd.openxmlformats-officedocument.presentationml.notesSlide+xml"/>
  <Override PartName="/ppt/tags/tag14.xml" ContentType="application/vnd.openxmlformats-officedocument.presentationml.tags+xml"/>
  <Override PartName="/ppt/notesSlides/notesSlide17.xml" ContentType="application/vnd.openxmlformats-officedocument.presentationml.notesSlide+xml"/>
  <Override PartName="/ppt/tags/tag15.xml" ContentType="application/vnd.openxmlformats-officedocument.presentationml.tags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 lvl="0">
      <a:defRPr lang="ru-RU"/>
    </a:defPPr>
    <a:lvl1pPr lvl="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lvl="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lvl="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lvl="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lvl="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lvl="5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lvl="6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lvl="7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lvl="8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36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1320CD1-6F8D-4F5F-8D96-CBC97A063574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6673E9B-4450-414D-AEE5-D1F0226276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6D8AE-9266-4705-9B83-FF464D4AB551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EBC29-CCF1-4DC8-8F46-0B3004FEA0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E531A-62F3-4B4C-9455-A511EB6E84C9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E8D8A-3576-49E1-AE3E-22D6ACBC4F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A49FA-37B8-4E83-A0BC-61954F350C8F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1713D-8663-49B7-9577-4F9AE36300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B889A-4850-48FE-9C70-F108810A2455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BBB0A-1BBC-47EB-ACC1-2634511694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2B330-B4E3-462F-94DE-D43EA2FD877C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2A083-225F-4283-971D-2BC13D2399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BB04F-10DB-48F0-B870-2D2B0D55F4E7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0B26A-7910-4610-B599-1EB54181C2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7E4F4-4F16-482B-B910-D411E9FB51F0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0F060-DE03-46DF-A2EC-B29B03AFFC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6AAA0-0800-4954-AC20-EBA4ED283FB9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80EC4-AFD0-42A0-9CF4-5344B248E9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E8542-3437-4F98-AA9C-4DA58356785A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90772-1FD8-44CD-BC8F-340F6D46F3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12897-3EB5-4321-8430-9BF3969A7BB9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C5253-C629-415C-A011-3287CC5F6A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4718050" y="993775"/>
            <a:ext cx="1847850" cy="1530350"/>
            <a:chOff x="4718762" y="993075"/>
            <a:chExt cx="1847138" cy="1530439"/>
          </a:xfrm>
        </p:grpSpPr>
        <p:sp>
          <p:nvSpPr>
            <p:cNvPr id="6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 rtlCol="0">
            <a:norm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/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048BA-6F44-4B33-B63C-3A058E9F5215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6F072-85C2-401D-AEED-9E2DE80EB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4"/>
          <p:cNvGrpSpPr>
            <a:grpSpLocks/>
          </p:cNvGrpSpPr>
          <p:nvPr/>
        </p:nvGrpSpPr>
        <p:grpSpPr bwMode="auto">
          <a:xfrm>
            <a:off x="0" y="0"/>
            <a:ext cx="9251950" cy="6858000"/>
            <a:chOff x="-9" y="-16"/>
            <a:chExt cx="9252346" cy="6858038"/>
          </a:xfrm>
        </p:grpSpPr>
        <p:grpSp>
          <p:nvGrpSpPr>
            <p:cNvPr id="1032" name="Group 638"/>
            <p:cNvGrpSpPr>
              <a:grpSpLocks/>
            </p:cNvGrpSpPr>
            <p:nvPr/>
          </p:nvGrpSpPr>
          <p:grpSpPr bwMode="auto"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</p:grpSp>
        <p:grpSp>
          <p:nvGrpSpPr>
            <p:cNvPr id="1033" name="Group 669"/>
            <p:cNvGrpSpPr>
              <a:grpSpLocks/>
            </p:cNvGrpSpPr>
            <p:nvPr/>
          </p:nvGrpSpPr>
          <p:grpSpPr bwMode="auto"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318" y="3703642"/>
                <a:ext cx="1588" cy="158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</p:grpSp>
        <p:grpSp>
          <p:nvGrpSpPr>
            <p:cNvPr id="1034" name="Group 715"/>
            <p:cNvGrpSpPr>
              <a:grpSpLocks/>
            </p:cNvGrpSpPr>
            <p:nvPr/>
          </p:nvGrpSpPr>
          <p:grpSpPr bwMode="auto"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</p:grp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009650" y="676275"/>
            <a:ext cx="71247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09650" y="1806575"/>
            <a:ext cx="7124700" cy="405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13" y="59515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AE4218-EC89-45CB-BFE2-58195BBC3775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1100" y="5951538"/>
            <a:ext cx="525621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088" y="5951538"/>
            <a:ext cx="60801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ABD9FB-6453-48F9-93F2-BBC3E1133E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6" r:id="rId9"/>
    <p:sldLayoutId id="2147483934" r:id="rId10"/>
    <p:sldLayoutId id="2147483935" r:id="rId11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200" kern="1200">
          <a:solidFill>
            <a:srgbClr val="404040"/>
          </a:solidFill>
          <a:latin typeface="+mj-lt"/>
          <a:ea typeface="+mj-ea"/>
          <a:cs typeface="Trebuchet MS"/>
        </a:defRPr>
      </a:lvl1pPr>
      <a:lvl2pPr algn="l" defTabSz="457200" rtl="0" fontAlgn="base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Verdana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Verdana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Verdana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Verdan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ts val="600"/>
        </a:spcAft>
        <a:buClr>
          <a:srgbClr val="404040"/>
        </a:buClr>
        <a:buFont typeface="Wingdings 2" pitchFamily="18" charset="2"/>
        <a:buChar char="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ts val="600"/>
        </a:spcAft>
        <a:buClr>
          <a:srgbClr val="404040"/>
        </a:buClr>
        <a:buFont typeface="Wingdings 2" pitchFamily="18" charset="2"/>
        <a:buChar char="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ts val="600"/>
        </a:spcAft>
        <a:buClr>
          <a:srgbClr val="404040"/>
        </a:buClr>
        <a:buFont typeface="Wingdings 2" pitchFamily="18" charset="2"/>
        <a:buChar char="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ts val="600"/>
        </a:spcAft>
        <a:buClr>
          <a:srgbClr val="404040"/>
        </a:buClr>
        <a:buFont typeface="Wingdings 2" pitchFamily="18" charset="2"/>
        <a:buChar char="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ts val="600"/>
        </a:spcAft>
        <a:buClr>
          <a:srgbClr val="404040"/>
        </a:buClr>
        <a:buFont typeface="Wingdings 2" pitchFamily="18" charset="2"/>
        <a:buChar char="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ideo" Target="NULL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13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8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2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2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2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2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ideo" Target="NULL" TargetMode="Externa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ideo" Target="NULL" TargetMode="Externa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971550" y="2133600"/>
            <a:ext cx="7815292" cy="1470025"/>
          </a:xfrm>
        </p:spPr>
        <p:txBody>
          <a:bodyPr/>
          <a:lstStyle/>
          <a:p>
            <a:pPr algn="ctr"/>
            <a:r>
              <a:rPr lang="ru-RU" b="1" i="1" dirty="0"/>
              <a:t>Дидактические игры, для формирования слоговой структуры слова у детей с ОНР</a:t>
            </a:r>
            <a:endParaRPr lang="ru-RU" b="1" i="1" u="sng" dirty="0"/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8175" y="4365625"/>
            <a:ext cx="7116763" cy="860425"/>
          </a:xfrm>
        </p:spPr>
        <p:txBody>
          <a:bodyPr/>
          <a:lstStyle/>
          <a:p>
            <a:pPr algn="r"/>
            <a:r>
              <a:rPr lang="ru-RU" b="1">
                <a:solidFill>
                  <a:srgbClr val="404040"/>
                </a:solidFill>
                <a:latin typeface="+mj-lt"/>
              </a:rPr>
              <a:t>.</a:t>
            </a:r>
            <a:r>
              <a:rPr lang="ru-RU" b="1" dirty="0">
                <a:solidFill>
                  <a:srgbClr val="404040"/>
                </a:solidFill>
                <a:latin typeface="+mj-lt"/>
              </a:rPr>
              <a:t>А</a:t>
            </a:r>
          </a:p>
        </p:txBody>
      </p:sp>
      <p:sp>
        <p:nvSpPr>
          <p:cNvPr id="14339" name="Подзаголовок 2"/>
          <p:cNvSpPr txBox="1">
            <a:spLocks/>
          </p:cNvSpPr>
          <p:nvPr/>
        </p:nvSpPr>
        <p:spPr bwMode="auto">
          <a:xfrm>
            <a:off x="971550" y="765175"/>
            <a:ext cx="7116763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rgbClr val="404040"/>
              </a:buClr>
              <a:buFont typeface="Wingdings 2" pitchFamily="18" charset="2"/>
              <a:buNone/>
            </a:pPr>
            <a:endParaRPr lang="ru-RU" sz="2000" dirty="0">
              <a:solidFill>
                <a:srgbClr val="404040"/>
              </a:solidFill>
              <a:latin typeface="Verdana" pitchFamily="34" charset="0"/>
            </a:endParaRPr>
          </a:p>
        </p:txBody>
      </p:sp>
      <p:pic>
        <p:nvPicPr>
          <p:cNvPr id="5" name="Рисунок 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39200" y="60928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numSld="999">
                <p:cTn id="7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500063"/>
            <a:ext cx="8226425" cy="714375"/>
          </a:xfrm>
        </p:spPr>
        <p:txBody>
          <a:bodyPr/>
          <a:lstStyle/>
          <a:p>
            <a:pPr algn="ctr">
              <a:defRPr/>
            </a:pPr>
            <a:b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«Игра с мячом»</a:t>
            </a:r>
            <a:b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339" name="Содержимое 10"/>
          <p:cNvSpPr>
            <a:spLocks noGrp="1"/>
          </p:cNvSpPr>
          <p:nvPr>
            <p:ph idx="1"/>
          </p:nvPr>
        </p:nvSpPr>
        <p:spPr>
          <a:xfrm>
            <a:off x="455613" y="1143000"/>
            <a:ext cx="8226425" cy="4983163"/>
          </a:xfrm>
        </p:spPr>
        <p:txBody>
          <a:bodyPr/>
          <a:lstStyle/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sz="2000" b="1" dirty="0">
                <a:solidFill>
                  <a:schemeClr val="tx1"/>
                </a:solidFill>
              </a:rPr>
              <a:t>Необходимо ударить мячом об пол (или невысоко подкинуть мяч) столько раз, сколько слогов в слове. Удары (или подкидывания) сопровождаются чётким произнесением слогов. </a:t>
            </a:r>
          </a:p>
          <a:p>
            <a:endParaRPr lang="ru-RU" sz="2000" b="1" dirty="0"/>
          </a:p>
        </p:txBody>
      </p:sp>
      <p:pic>
        <p:nvPicPr>
          <p:cNvPr id="14340" name="Содержимое 3" descr="мяч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1500174"/>
            <a:ext cx="300039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7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525" y="5373688"/>
            <a:ext cx="7197725" cy="1223962"/>
          </a:xfrm>
        </p:spPr>
        <p:txBody>
          <a:bodyPr/>
          <a:lstStyle/>
          <a:p>
            <a:pPr algn="ctr"/>
            <a:endParaRPr lang="ru-RU" sz="1600" dirty="0"/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900113" y="928671"/>
            <a:ext cx="7172349" cy="3786214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492125" y="188913"/>
            <a:ext cx="71977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/>
            <a:r>
              <a:rPr lang="ru-RU" sz="2400" dirty="0"/>
              <a:t> </a:t>
            </a:r>
          </a:p>
          <a:p>
            <a:pPr algn="ctr" defTabSz="457200"/>
            <a:endParaRPr lang="ru-RU" sz="1600" dirty="0">
              <a:solidFill>
                <a:srgbClr val="404040"/>
              </a:solidFill>
              <a:latin typeface="Verdan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85918" y="285728"/>
            <a:ext cx="57150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latin typeface="+mj-lt"/>
              </a:rPr>
              <a:t>«Цепочка слов»</a:t>
            </a:r>
            <a:endParaRPr lang="ru-RU" sz="3600" dirty="0">
              <a:latin typeface="+mj-lt"/>
            </a:endParaRPr>
          </a:p>
        </p:txBody>
      </p:sp>
      <p:pic>
        <p:nvPicPr>
          <p:cNvPr id="10" name="Рисунок 9" descr="http://festival.1september.ru/articles/616476/img3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5852" y="1285860"/>
            <a:ext cx="6643734" cy="357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 advTm="1384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525" y="5373688"/>
            <a:ext cx="7197725" cy="1223962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Лепит с самого утра Детвора снеговика. Снежные шары катает И, смеясь, соединяет.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Логопед предлагает детям слепить снеговиков так, чтобы на них можно было прочитать слова</a:t>
            </a:r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900113" y="928671"/>
            <a:ext cx="7172349" cy="3786214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492125" y="188913"/>
            <a:ext cx="71977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/>
            <a:r>
              <a:rPr lang="ru-RU" sz="2400" dirty="0"/>
              <a:t> </a:t>
            </a:r>
          </a:p>
          <a:p>
            <a:pPr algn="ctr" defTabSz="457200"/>
            <a:endParaRPr lang="ru-RU" sz="1600" dirty="0">
              <a:solidFill>
                <a:srgbClr val="404040"/>
              </a:solidFill>
              <a:latin typeface="Verdan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71736" y="214290"/>
            <a:ext cx="35718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+mj-lt"/>
              </a:rPr>
              <a:t>«Снеговики» </a:t>
            </a:r>
          </a:p>
        </p:txBody>
      </p:sp>
      <p:pic>
        <p:nvPicPr>
          <p:cNvPr id="8" name="Рисунок 7" descr="Снеговики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71604" y="1071546"/>
            <a:ext cx="6000792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 advTm="1384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525" y="3786190"/>
            <a:ext cx="7769251" cy="2811460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Изменять слова по образцу, добавляя по одному слогу. На каждый слог «лепить комочек».</a:t>
            </a:r>
            <a:br>
              <a:rPr lang="ru-RU" sz="2000" b="1" dirty="0">
                <a:solidFill>
                  <a:schemeClr val="tx1"/>
                </a:solidFill>
              </a:rPr>
            </a:b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Примерные слова: </a:t>
            </a:r>
            <a:r>
              <a:rPr lang="ru-RU" sz="2000" b="1" i="1" dirty="0">
                <a:solidFill>
                  <a:schemeClr val="tx1"/>
                </a:solidFill>
              </a:rPr>
              <a:t>кот, бант, стол, шар, винт, зонт, ключ, мяч, винт</a:t>
            </a:r>
            <a:r>
              <a:rPr lang="ru-RU" sz="2000" b="1" dirty="0">
                <a:solidFill>
                  <a:schemeClr val="tx1"/>
                </a:solidFill>
              </a:rPr>
              <a:t>.</a:t>
            </a:r>
            <a:br>
              <a:rPr lang="ru-RU" sz="2000" b="1" dirty="0">
                <a:solidFill>
                  <a:schemeClr val="tx1"/>
                </a:solidFill>
              </a:rPr>
            </a:b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900113" y="928671"/>
            <a:ext cx="7172349" cy="3786214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492125" y="188913"/>
            <a:ext cx="71977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/>
            <a:r>
              <a:rPr lang="ru-RU" sz="2400" dirty="0"/>
              <a:t> </a:t>
            </a:r>
          </a:p>
          <a:p>
            <a:pPr algn="ctr" defTabSz="457200"/>
            <a:endParaRPr lang="ru-RU" sz="1600" dirty="0">
              <a:solidFill>
                <a:srgbClr val="404040"/>
              </a:solidFill>
              <a:latin typeface="Verdan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57356" y="214290"/>
            <a:ext cx="49292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+mj-lt"/>
              </a:rPr>
              <a:t>«Лепим комочки» </a:t>
            </a:r>
          </a:p>
        </p:txBody>
      </p:sp>
      <p:pic>
        <p:nvPicPr>
          <p:cNvPr id="9" name="Рисунок 8" descr="Добавляем слог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1643051"/>
            <a:ext cx="7500989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 advTm="1384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525" y="4286256"/>
            <a:ext cx="7197725" cy="2311394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Ребятам предлагаются предметные картинки со словами разной слоговой структуры. По количеству слогов в слове дети строят башню из деталей конструктора. Затем сравнивают башни и определяют, какое слово самое большое, какое самое маленькое</a:t>
            </a:r>
            <a:r>
              <a:rPr lang="ru-RU" sz="2000" b="1" dirty="0"/>
              <a:t>.  </a:t>
            </a:r>
            <a:br>
              <a:rPr lang="ru-RU" sz="2000" b="1" dirty="0"/>
            </a:br>
            <a:br>
              <a:rPr lang="ru-RU" sz="1600" b="1" dirty="0"/>
            </a:br>
            <a:endParaRPr lang="ru-RU" sz="1600" b="1" dirty="0"/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900113" y="1071547"/>
            <a:ext cx="7407275" cy="3571900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857224" y="285728"/>
            <a:ext cx="719772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/>
            <a:endParaRPr lang="ru-RU" sz="1600" dirty="0">
              <a:solidFill>
                <a:srgbClr val="404040"/>
              </a:solidFill>
              <a:latin typeface="Verdan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57422" y="285728"/>
            <a:ext cx="46434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+mj-lt"/>
              </a:rPr>
              <a:t>«Построй башню» </a:t>
            </a:r>
          </a:p>
        </p:txBody>
      </p:sp>
      <p:pic>
        <p:nvPicPr>
          <p:cNvPr id="8" name="Рисунок 7" descr="Построй башню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928670"/>
            <a:ext cx="6786610" cy="334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 advTm="1384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2338" y="190500"/>
            <a:ext cx="7124700" cy="792163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«Прошагай слово»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1538" y="857233"/>
            <a:ext cx="7408862" cy="3071833"/>
          </a:xfrm>
        </p:spPr>
        <p:txBody>
          <a:bodyPr rtlCol="0">
            <a:normAutofit/>
          </a:bodyPr>
          <a:lstStyle/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580" name="Заголовок 1"/>
          <p:cNvSpPr txBox="1">
            <a:spLocks/>
          </p:cNvSpPr>
          <p:nvPr/>
        </p:nvSpPr>
        <p:spPr bwMode="auto">
          <a:xfrm>
            <a:off x="684213" y="5949950"/>
            <a:ext cx="71247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/>
            <a:endParaRPr lang="ru-RU" sz="3200">
              <a:solidFill>
                <a:srgbClr val="404040"/>
              </a:solidFill>
              <a:latin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4071942"/>
            <a:ext cx="68580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fontAlgn="auto">
              <a:spcBef>
                <a:spcPct val="20000"/>
              </a:spcBef>
              <a:spcAft>
                <a:spcPts val="600"/>
              </a:spcAft>
              <a:buClr>
                <a:prstClr val="black">
                  <a:lumMod val="75000"/>
                  <a:lumOff val="25000"/>
                </a:prstClr>
              </a:buClr>
              <a:defRPr/>
            </a:pPr>
            <a:r>
              <a:rPr lang="ru-RU" sz="2000" b="1" dirty="0">
                <a:latin typeface="+mj-lt"/>
              </a:rPr>
              <a:t>На полу лежат «листы клёна» («камушки», «облака», «цветы» и т.п.), вырезанные из цветной бумаги. При произнесении слов на каждый слог делается шаг. Если слово разделено на слоги неверно, ребёнок возвращается на исходную позицию</a:t>
            </a:r>
            <a:r>
              <a:rPr lang="ru-RU" dirty="0">
                <a:latin typeface="+mj-lt"/>
              </a:rPr>
              <a:t>. </a:t>
            </a:r>
          </a:p>
        </p:txBody>
      </p:sp>
      <p:pic>
        <p:nvPicPr>
          <p:cNvPr id="9" name="Содержимое 3" descr="л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3372" y="1500174"/>
            <a:ext cx="1363662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5" descr="лл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72396" y="5357826"/>
            <a:ext cx="1363663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7" descr="ллл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2910" y="5286388"/>
            <a:ext cx="1014412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11" descr="кам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8596" y="1857364"/>
            <a:ext cx="3071812" cy="153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Содержимое 9" descr="цветы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72198" y="1000108"/>
            <a:ext cx="2762250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 advTm="1375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525" y="4786322"/>
            <a:ext cx="7197725" cy="1811328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Дети наряжают елку. Самые большие нижние ветки украшают игрушками с картинками, в названии которых три слога.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 Ветки поменьше — двусложными словами. Самые маленькие верхние ветки — односложными словами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  <a:br>
              <a:rPr lang="ru-RU" sz="2000" dirty="0"/>
            </a:br>
            <a:br>
              <a:rPr lang="ru-RU" sz="1600" b="1" dirty="0"/>
            </a:br>
            <a:endParaRPr lang="ru-RU" sz="1600" b="1" dirty="0"/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900113" y="1071547"/>
            <a:ext cx="7407275" cy="3571900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857224" y="285728"/>
            <a:ext cx="719772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/>
            <a:endParaRPr lang="ru-RU" sz="1600" dirty="0">
              <a:solidFill>
                <a:srgbClr val="404040"/>
              </a:solidFill>
              <a:latin typeface="Verdan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5984" y="214290"/>
            <a:ext cx="46434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357290" y="214290"/>
            <a:ext cx="65008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+mj-lt"/>
              </a:rPr>
              <a:t>   «Наряди елку»</a:t>
            </a:r>
          </a:p>
        </p:txBody>
      </p:sp>
      <p:pic>
        <p:nvPicPr>
          <p:cNvPr id="10" name="Рисунок 9" descr="Наряди елку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00166" y="1071546"/>
            <a:ext cx="6215106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 advTm="1384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2338" y="190500"/>
            <a:ext cx="7124700" cy="792163"/>
          </a:xfrm>
        </p:spPr>
        <p:txBody>
          <a:bodyPr/>
          <a:lstStyle/>
          <a:p>
            <a:pPr algn="ctr"/>
            <a:r>
              <a:rPr lang="ru-RU" b="1" dirty="0"/>
              <a:t>«Подбери слово»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1538" y="857233"/>
            <a:ext cx="7408862" cy="3071833"/>
          </a:xfrm>
        </p:spPr>
        <p:txBody>
          <a:bodyPr rtlCol="0">
            <a:normAutofit/>
          </a:bodyPr>
          <a:lstStyle/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580" name="Заголовок 1"/>
          <p:cNvSpPr txBox="1">
            <a:spLocks/>
          </p:cNvSpPr>
          <p:nvPr/>
        </p:nvSpPr>
        <p:spPr bwMode="auto">
          <a:xfrm>
            <a:off x="684213" y="5949950"/>
            <a:ext cx="71247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/>
            <a:endParaRPr lang="ru-RU" sz="3200">
              <a:solidFill>
                <a:srgbClr val="404040"/>
              </a:solidFill>
              <a:latin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4071942"/>
            <a:ext cx="6858048" cy="248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fontAlgn="auto">
              <a:spcBef>
                <a:spcPct val="20000"/>
              </a:spcBef>
              <a:spcAft>
                <a:spcPts val="600"/>
              </a:spcAft>
              <a:buClr>
                <a:prstClr val="black">
                  <a:lumMod val="75000"/>
                  <a:lumOff val="25000"/>
                </a:prstClr>
              </a:buClr>
              <a:defRPr/>
            </a:pPr>
            <a:endParaRPr lang="ru-RU" dirty="0"/>
          </a:p>
          <a:p>
            <a:pPr algn="ctr" defTabSz="457200" fontAlgn="auto">
              <a:spcBef>
                <a:spcPct val="20000"/>
              </a:spcBef>
              <a:spcAft>
                <a:spcPts val="600"/>
              </a:spcAft>
              <a:buClr>
                <a:prstClr val="black">
                  <a:lumMod val="75000"/>
                  <a:lumOff val="25000"/>
                </a:prstClr>
              </a:buClr>
              <a:defRPr/>
            </a:pPr>
            <a:endParaRPr lang="ru-RU" sz="1600" dirty="0"/>
          </a:p>
          <a:p>
            <a:pPr algn="ctr" defTabSz="457200" fontAlgn="auto">
              <a:spcBef>
                <a:spcPct val="20000"/>
              </a:spcBef>
              <a:spcAft>
                <a:spcPts val="600"/>
              </a:spcAft>
              <a:buClr>
                <a:prstClr val="black">
                  <a:lumMod val="75000"/>
                  <a:lumOff val="25000"/>
                </a:prstClr>
              </a:buClr>
              <a:defRPr/>
            </a:pPr>
            <a:endParaRPr lang="ru-RU" sz="1600" dirty="0"/>
          </a:p>
          <a:p>
            <a:pPr algn="ctr" defTabSz="457200" fontAlgn="auto">
              <a:spcBef>
                <a:spcPct val="20000"/>
              </a:spcBef>
              <a:spcAft>
                <a:spcPts val="600"/>
              </a:spcAft>
              <a:buClr>
                <a:prstClr val="black">
                  <a:lumMod val="75000"/>
                  <a:lumOff val="25000"/>
                </a:prstClr>
              </a:buClr>
              <a:defRPr/>
            </a:pPr>
            <a:r>
              <a:rPr lang="ru-RU" sz="2000" b="1" dirty="0">
                <a:latin typeface="+mj-lt"/>
              </a:rPr>
              <a:t>Вариант 1. Ребёнок подбирает схемы к картинкам.</a:t>
            </a:r>
            <a:br>
              <a:rPr lang="ru-RU" sz="2000" b="1" dirty="0">
                <a:latin typeface="+mj-lt"/>
              </a:rPr>
            </a:br>
            <a:r>
              <a:rPr lang="ru-RU" sz="2000" b="1" dirty="0">
                <a:latin typeface="+mj-lt"/>
              </a:rPr>
              <a:t>Вариант 2. Ребёнок подбирает картинки к схемам</a:t>
            </a:r>
            <a:r>
              <a:rPr lang="ru-RU" sz="1600" dirty="0"/>
              <a:t>.</a:t>
            </a:r>
          </a:p>
        </p:txBody>
      </p:sp>
      <p:pic>
        <p:nvPicPr>
          <p:cNvPr id="9" name="Рисунок 8" descr="http://festival.1september.ru/articles/616476/img7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480" y="1214422"/>
            <a:ext cx="6143668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 advTm="1375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2338" y="190500"/>
            <a:ext cx="7124700" cy="792163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«Лесенка»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1538" y="857233"/>
            <a:ext cx="7408862" cy="3071833"/>
          </a:xfrm>
        </p:spPr>
        <p:txBody>
          <a:bodyPr rtlCol="0">
            <a:normAutofit/>
          </a:bodyPr>
          <a:lstStyle/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580" name="Заголовок 1"/>
          <p:cNvSpPr txBox="1">
            <a:spLocks/>
          </p:cNvSpPr>
          <p:nvPr/>
        </p:nvSpPr>
        <p:spPr bwMode="auto">
          <a:xfrm>
            <a:off x="684213" y="5949950"/>
            <a:ext cx="71247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/>
            <a:endParaRPr lang="ru-RU" sz="3200">
              <a:solidFill>
                <a:srgbClr val="404040"/>
              </a:solidFill>
              <a:latin typeface="Verdana" pitchFamily="34" charset="0"/>
            </a:endParaRPr>
          </a:p>
        </p:txBody>
      </p:sp>
      <p:pic>
        <p:nvPicPr>
          <p:cNvPr id="7" name="Рисунок 6" descr="Лесенка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728" y="1214422"/>
            <a:ext cx="5857916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214414" y="4071942"/>
            <a:ext cx="6858048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fontAlgn="auto">
              <a:spcBef>
                <a:spcPct val="20000"/>
              </a:spcBef>
              <a:spcAft>
                <a:spcPts val="600"/>
              </a:spcAft>
              <a:buClr>
                <a:prstClr val="black">
                  <a:lumMod val="75000"/>
                  <a:lumOff val="25000"/>
                </a:prstClr>
              </a:buClr>
              <a:defRPr/>
            </a:pPr>
            <a:endParaRPr lang="ru-RU" dirty="0"/>
          </a:p>
          <a:p>
            <a:pPr algn="ctr" defTabSz="457200" fontAlgn="auto">
              <a:spcBef>
                <a:spcPct val="20000"/>
              </a:spcBef>
              <a:spcAft>
                <a:spcPts val="600"/>
              </a:spcAft>
              <a:buClr>
                <a:prstClr val="black">
                  <a:lumMod val="75000"/>
                  <a:lumOff val="25000"/>
                </a:prstClr>
              </a:buClr>
              <a:defRPr/>
            </a:pPr>
            <a:r>
              <a:rPr lang="ru-RU" sz="2000" b="1" dirty="0">
                <a:latin typeface="+mj-lt"/>
              </a:rPr>
              <a:t>Дети по картинкам определяют количество слогов в слове. Пальчиками шагают по ступенькам, называя слоги слова, ставят человечка на ступеньку последнего слога, определяют количество слогов в слове</a:t>
            </a:r>
            <a:r>
              <a:rPr lang="ru-RU" sz="2000" dirty="0">
                <a:latin typeface="+mj-lt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ransition spd="slow" advTm="1375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2338" y="190500"/>
            <a:ext cx="7124700" cy="792163"/>
          </a:xfrm>
        </p:spPr>
        <p:txBody>
          <a:bodyPr/>
          <a:lstStyle/>
          <a:p>
            <a:pPr algn="ctr"/>
            <a:r>
              <a:rPr lang="ru-RU" b="1" dirty="0"/>
              <a:t>«Пирамида»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1538" y="857233"/>
            <a:ext cx="7408862" cy="3071833"/>
          </a:xfrm>
        </p:spPr>
        <p:txBody>
          <a:bodyPr rtlCol="0">
            <a:normAutofit/>
          </a:bodyPr>
          <a:lstStyle/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580" name="Заголовок 1"/>
          <p:cNvSpPr txBox="1">
            <a:spLocks/>
          </p:cNvSpPr>
          <p:nvPr/>
        </p:nvSpPr>
        <p:spPr bwMode="auto">
          <a:xfrm>
            <a:off x="684213" y="5949950"/>
            <a:ext cx="71247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/>
            <a:endParaRPr lang="ru-RU" sz="3200">
              <a:solidFill>
                <a:srgbClr val="404040"/>
              </a:solidFill>
              <a:latin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4071942"/>
            <a:ext cx="6858048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fontAlgn="auto">
              <a:spcBef>
                <a:spcPct val="20000"/>
              </a:spcBef>
              <a:spcAft>
                <a:spcPts val="600"/>
              </a:spcAft>
              <a:buClr>
                <a:prstClr val="black">
                  <a:lumMod val="75000"/>
                  <a:lumOff val="25000"/>
                </a:prstClr>
              </a:buClr>
              <a:defRPr/>
            </a:pPr>
            <a:endParaRPr lang="ru-RU" dirty="0"/>
          </a:p>
          <a:p>
            <a:pPr algn="ctr" defTabSz="457200" fontAlgn="auto">
              <a:spcBef>
                <a:spcPct val="20000"/>
              </a:spcBef>
              <a:spcAft>
                <a:spcPts val="600"/>
              </a:spcAft>
              <a:buClr>
                <a:prstClr val="black">
                  <a:lumMod val="75000"/>
                  <a:lumOff val="25000"/>
                </a:prstClr>
              </a:buClr>
              <a:defRPr/>
            </a:pPr>
            <a:r>
              <a:rPr lang="ru-RU" sz="2000" b="1" dirty="0">
                <a:latin typeface="+mj-lt"/>
              </a:rPr>
              <a:t>Ход игры: ребёнок должен расположить картинки в заданной последовательности: одно вверху – с односложным словом, два в середине – с двухсложными словами, три внизу – с трёхсложными словами.</a:t>
            </a:r>
          </a:p>
        </p:txBody>
      </p:sp>
      <p:pic>
        <p:nvPicPr>
          <p:cNvPr id="9" name="Рисунок 8" descr="http://festival.1september.ru/articles/616476/img5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480" y="1071546"/>
            <a:ext cx="5500726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 advTm="1375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971550" y="1142984"/>
            <a:ext cx="7815292" cy="4572032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Одной из важных задач в общей системе коррекционно-логопедической работы является формирование у детей грамматически правильной, лексически богатой и фонетически чёткой речи, дающей возможность полноценного речевого общения. </a:t>
            </a:r>
            <a:br>
              <a:rPr lang="ru-RU" sz="2000" b="1" dirty="0">
                <a:solidFill>
                  <a:schemeClr val="tx1"/>
                </a:solidFill>
              </a:rPr>
            </a:b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	Применение коррекционной системы, разработанной согласно особенностям нарушения </a:t>
            </a:r>
            <a:r>
              <a:rPr lang="ru-RU" sz="2000" b="1" u="sng" dirty="0">
                <a:solidFill>
                  <a:schemeClr val="tx1"/>
                </a:solidFill>
              </a:rPr>
              <a:t>слоговой структуры </a:t>
            </a:r>
            <a:r>
              <a:rPr lang="ru-RU" sz="2000" b="1" dirty="0">
                <a:solidFill>
                  <a:schemeClr val="tx1"/>
                </a:solidFill>
              </a:rPr>
              <a:t>у детей, позволяет значительно снизить выраженность данного нарушения или полностью его устранить как в устной, так и в письменной речи</a:t>
            </a:r>
            <a:r>
              <a:rPr lang="ru-RU" sz="2000" b="1" dirty="0">
                <a:solidFill>
                  <a:srgbClr val="009900"/>
                </a:solidFill>
              </a:rPr>
              <a:t>.</a:t>
            </a:r>
            <a:endParaRPr lang="ru-RU" sz="2000" b="1" i="1" u="sng" dirty="0"/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 flipH="1">
            <a:off x="1857354" y="5929330"/>
            <a:ext cx="45719" cy="71438"/>
          </a:xfrm>
        </p:spPr>
        <p:txBody>
          <a:bodyPr>
            <a:normAutofit fontScale="25000" lnSpcReduction="20000"/>
          </a:bodyPr>
          <a:lstStyle/>
          <a:p>
            <a:pPr algn="r"/>
            <a:endParaRPr lang="ru-RU" dirty="0">
              <a:solidFill>
                <a:srgbClr val="404040"/>
              </a:solidFill>
            </a:endParaRPr>
          </a:p>
        </p:txBody>
      </p:sp>
      <p:sp>
        <p:nvSpPr>
          <p:cNvPr id="14339" name="Подзаголовок 2"/>
          <p:cNvSpPr txBox="1">
            <a:spLocks/>
          </p:cNvSpPr>
          <p:nvPr/>
        </p:nvSpPr>
        <p:spPr bwMode="auto">
          <a:xfrm>
            <a:off x="971550" y="765175"/>
            <a:ext cx="7116763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rgbClr val="404040"/>
              </a:buClr>
              <a:buFont typeface="Wingdings 2" pitchFamily="18" charset="2"/>
              <a:buNone/>
            </a:pPr>
            <a:endParaRPr lang="ru-RU" sz="2000" dirty="0">
              <a:solidFill>
                <a:srgbClr val="404040"/>
              </a:solidFill>
              <a:latin typeface="Verdana" pitchFamily="34" charset="0"/>
            </a:endParaRPr>
          </a:p>
        </p:txBody>
      </p:sp>
      <p:pic>
        <p:nvPicPr>
          <p:cNvPr id="5" name="Рисунок 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39200" y="60928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5988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numSld="999">
                <p:cTn id="7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«Поднимись по лесенке»</a:t>
            </a:r>
            <a:br>
              <a:rPr lang="ru-RU" b="1" dirty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2291" name="Содержимое 12"/>
          <p:cNvSpPr>
            <a:spLocks noGrp="1"/>
          </p:cNvSpPr>
          <p:nvPr>
            <p:ph idx="1"/>
          </p:nvPr>
        </p:nvSpPr>
        <p:spPr>
          <a:xfrm>
            <a:off x="455613" y="1000125"/>
            <a:ext cx="8226425" cy="5126038"/>
          </a:xfrm>
        </p:spPr>
        <p:txBody>
          <a:bodyPr/>
          <a:lstStyle/>
          <a:p>
            <a:pPr>
              <a:buNone/>
            </a:pPr>
            <a:r>
              <a:rPr lang="ru-RU" sz="2000" b="1" dirty="0"/>
              <a:t>     </a:t>
            </a:r>
            <a:r>
              <a:rPr lang="ru-RU" sz="2000" b="1" dirty="0">
                <a:solidFill>
                  <a:schemeClr val="tx1"/>
                </a:solidFill>
              </a:rPr>
              <a:t>Необходимо, проговаривая слово по слогам, подниматься пальчиками по ступенькам игрушечной лесенки. Слова могут быть предложены устно или изображены на картинке. </a:t>
            </a:r>
          </a:p>
          <a:p>
            <a:endParaRPr lang="ru-RU" dirty="0"/>
          </a:p>
        </p:txBody>
      </p:sp>
      <p:pic>
        <p:nvPicPr>
          <p:cNvPr id="12292" name="Содержимое 3" descr="лестниц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9" y="4071923"/>
            <a:ext cx="2500330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Содержимое 5" descr="самолет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1142984"/>
            <a:ext cx="2571768" cy="1392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Содержимое 7" descr="сковорода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1142984"/>
            <a:ext cx="2071688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AutoShape 2" descr="http://im4-tub-ru.yandex.net/i?id=462969200-42-72&amp;n=21"/>
          <p:cNvSpPr>
            <a:spLocks noChangeAspect="1" noChangeArrowheads="1"/>
          </p:cNvSpPr>
          <p:nvPr/>
        </p:nvSpPr>
        <p:spPr bwMode="auto">
          <a:xfrm>
            <a:off x="155575" y="-685800"/>
            <a:ext cx="21431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6" name="AutoShape 4" descr="http://im4-tub-ru.yandex.net/i?id=462969200-42-72&amp;n=21"/>
          <p:cNvSpPr>
            <a:spLocks noChangeAspect="1" noChangeArrowheads="1"/>
          </p:cNvSpPr>
          <p:nvPr/>
        </p:nvSpPr>
        <p:spPr bwMode="auto">
          <a:xfrm>
            <a:off x="155575" y="-685800"/>
            <a:ext cx="21431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 advTm="7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1009650" y="357167"/>
            <a:ext cx="7124700" cy="1243034"/>
          </a:xfrm>
        </p:spPr>
        <p:txBody>
          <a:bodyPr/>
          <a:lstStyle/>
          <a:p>
            <a:br>
              <a:rPr lang="ru-RU" sz="1400" dirty="0"/>
            </a:br>
            <a:r>
              <a:rPr lang="ru-RU" sz="1400" b="1" dirty="0"/>
              <a:t> </a:t>
            </a: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400" b="1" dirty="0"/>
            </a:br>
            <a:br>
              <a:rPr lang="ru-RU" sz="1600" b="1" dirty="0"/>
            </a:br>
            <a:r>
              <a:rPr lang="ru-RU" sz="1600" b="1" dirty="0"/>
              <a:t>Литература:</a:t>
            </a:r>
            <a:br>
              <a:rPr lang="ru-RU" sz="1600" b="1" dirty="0"/>
            </a:br>
            <a:r>
              <a:rPr lang="ru-RU" sz="1600" b="1" i="1" dirty="0" err="1"/>
              <a:t>Агранович</a:t>
            </a:r>
            <a:r>
              <a:rPr lang="ru-RU" sz="1600" b="1" i="1" dirty="0"/>
              <a:t> З.Е.</a:t>
            </a:r>
            <a:r>
              <a:rPr lang="ru-RU" sz="1600" b="1" dirty="0"/>
              <a:t> Логопедическая работа по преодолению нарушений слоговой структуры слов у детей. СПб: Детство-Пресс, 2000.</a:t>
            </a:r>
            <a:br>
              <a:rPr lang="ru-RU" sz="1600" b="1" dirty="0"/>
            </a:br>
            <a:r>
              <a:rPr lang="ru-RU" sz="1600" b="1" i="1" dirty="0"/>
              <a:t>Большакова С.Е.</a:t>
            </a:r>
            <a:r>
              <a:rPr lang="ru-RU" sz="1600" b="1" dirty="0"/>
              <a:t> Преодоление нарушений слоговой структуры слова у детей. Москва: Сфера, 2007.</a:t>
            </a:r>
            <a:br>
              <a:rPr lang="ru-RU" sz="1600" b="1" dirty="0"/>
            </a:br>
            <a:r>
              <a:rPr lang="ru-RU" sz="1600" b="1" i="1" dirty="0"/>
              <a:t>Волина В.В.</a:t>
            </a:r>
            <a:r>
              <a:rPr lang="ru-RU" sz="1600" b="1" dirty="0"/>
              <a:t> Учимся играя. Екатеринбург: Арго,1996.</a:t>
            </a:r>
            <a:br>
              <a:rPr lang="ru-RU" sz="1600" b="1" dirty="0"/>
            </a:br>
            <a:r>
              <a:rPr lang="ru-RU" sz="1600" b="1" i="1" dirty="0"/>
              <a:t>Козырева Л.М.</a:t>
            </a:r>
            <a:r>
              <a:rPr lang="ru-RU" sz="1600" b="1" dirty="0"/>
              <a:t> Мы читаем по слогам. Комплекс игр и упражнений для детей 5 – 7 лет. Москва: Гном и Д, 2006.</a:t>
            </a:r>
            <a:br>
              <a:rPr lang="ru-RU" sz="1600" b="1" dirty="0"/>
            </a:br>
            <a:r>
              <a:rPr lang="ru-RU" sz="1600" b="1" i="1" dirty="0" err="1"/>
              <a:t>Курдвановская</a:t>
            </a:r>
            <a:r>
              <a:rPr lang="ru-RU" sz="1600" b="1" i="1" dirty="0"/>
              <a:t> Н.В., Ванюкова Л.С. </a:t>
            </a:r>
            <a:r>
              <a:rPr lang="ru-RU" sz="1600" b="1" dirty="0"/>
              <a:t>Формирование слоговой структуры слова. Москва: Сфера, 2007.</a:t>
            </a:r>
            <a:br>
              <a:rPr lang="ru-RU" sz="1600" b="1" dirty="0"/>
            </a:br>
            <a:r>
              <a:rPr lang="ru-RU" sz="1600" b="1" i="1" dirty="0" err="1"/>
              <a:t>Лалаева</a:t>
            </a:r>
            <a:r>
              <a:rPr lang="ru-RU" sz="1600" b="1" i="1" dirty="0"/>
              <a:t> Р.И., Серебрякова Н.В.</a:t>
            </a:r>
            <a:r>
              <a:rPr lang="ru-RU" sz="1600" b="1" dirty="0"/>
              <a:t> Коррекция общего недоразвития речи у дошкольников. СПб: Союз,1999.</a:t>
            </a:r>
            <a:br>
              <a:rPr lang="ru-RU" sz="1600" b="1" dirty="0"/>
            </a:br>
            <a:r>
              <a:rPr lang="ru-RU" sz="1600" b="1" i="1" dirty="0"/>
              <a:t>Лопухина И.С.</a:t>
            </a:r>
            <a:r>
              <a:rPr lang="ru-RU" sz="1600" b="1" dirty="0"/>
              <a:t> Логопедия. Москва: Аквариум, 1996.</a:t>
            </a:r>
            <a:br>
              <a:rPr lang="ru-RU" sz="1600" b="1" dirty="0"/>
            </a:br>
            <a:r>
              <a:rPr lang="ru-RU" sz="1600" b="1" i="1" dirty="0"/>
              <a:t>Ткаченко Т.А.</a:t>
            </a:r>
            <a:r>
              <a:rPr lang="ru-RU" sz="1600" b="1" dirty="0"/>
              <a:t> Коррекция нарушений слоговой структуры слова. Москва: Гном и Д, 2001.</a:t>
            </a:r>
            <a:br>
              <a:rPr lang="ru-RU" sz="1600" b="1" dirty="0"/>
            </a:br>
            <a:r>
              <a:rPr lang="ru-RU" sz="1600" b="1" i="1" dirty="0"/>
              <a:t>Филичева Т.Б., Чиркина Г.В.</a:t>
            </a:r>
            <a:r>
              <a:rPr lang="ru-RU" sz="1600" b="1" dirty="0"/>
              <a:t> Подготовка к школе детей с общим недоразвитием речи в условиях специального детского сада. Москва: 1991.</a:t>
            </a:r>
            <a:br>
              <a:rPr lang="ru-RU" sz="1600" b="1" dirty="0"/>
            </a:br>
            <a:r>
              <a:rPr lang="ru-RU" sz="1600" b="1" i="1" dirty="0" err="1"/>
              <a:t>Четверушкина</a:t>
            </a:r>
            <a:r>
              <a:rPr lang="ru-RU" sz="1600" b="1" i="1" dirty="0"/>
              <a:t> Н.С.</a:t>
            </a:r>
            <a:r>
              <a:rPr lang="ru-RU" sz="1600" b="1" dirty="0"/>
              <a:t> Слоговая структура слова. Москва: Гном и Д, 2001.</a:t>
            </a:r>
            <a:br>
              <a:rPr lang="ru-RU" sz="1600" b="1" dirty="0"/>
            </a:br>
            <a:r>
              <a:rPr lang="ru-RU" sz="1600" b="1" dirty="0"/>
              <a:t>Источник :</a:t>
            </a:r>
            <a:r>
              <a:rPr lang="ru-RU" sz="1600" b="1" dirty="0" err="1"/>
              <a:t>LogoPortal.ru</a:t>
            </a:r>
            <a:br>
              <a:rPr lang="ru-RU" sz="1400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550" y="1557338"/>
            <a:ext cx="7124700" cy="4051300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endParaRPr lang="ru-RU" sz="4000" dirty="0"/>
          </a:p>
          <a:p>
            <a:pPr marL="0" indent="0" algn="ctr">
              <a:buFont typeface="Wingdings 2" pitchFamily="18" charset="2"/>
              <a:buNone/>
            </a:pPr>
            <a:endParaRPr lang="ru-RU" sz="4000" dirty="0"/>
          </a:p>
          <a:p>
            <a:pPr marL="0" indent="0" algn="ctr">
              <a:buFont typeface="Wingdings 2" pitchFamily="18" charset="2"/>
              <a:buNone/>
            </a:pPr>
            <a:endParaRPr lang="ru-RU" sz="4000" dirty="0"/>
          </a:p>
          <a:p>
            <a:pPr marL="0" indent="0" algn="ctr">
              <a:buFont typeface="Wingdings 2" pitchFamily="18" charset="2"/>
              <a:buNone/>
            </a:pPr>
            <a:endParaRPr lang="ru-RU" sz="4000" dirty="0"/>
          </a:p>
          <a:p>
            <a:pPr marL="0" indent="0" algn="ctr">
              <a:buFont typeface="Wingdings 2" pitchFamily="18" charset="2"/>
              <a:buNone/>
            </a:pPr>
            <a:endParaRPr lang="ru-RU" sz="4000" dirty="0"/>
          </a:p>
          <a:p>
            <a:pPr marL="0" indent="0" algn="ctr">
              <a:buFont typeface="Wingdings 2" pitchFamily="18" charset="2"/>
              <a:buNone/>
            </a:pPr>
            <a:endParaRPr lang="ru-RU" sz="4000" dirty="0"/>
          </a:p>
          <a:p>
            <a:pPr marL="0" indent="0" algn="ctr">
              <a:buFont typeface="Wingdings 2" pitchFamily="18" charset="2"/>
              <a:buNone/>
            </a:pPr>
            <a:r>
              <a:rPr lang="ru-RU" sz="4000" dirty="0"/>
              <a:t>Спасибо за внимание!</a:t>
            </a:r>
          </a:p>
        </p:txBody>
      </p:sp>
    </p:spTree>
    <p:custDataLst>
      <p:tags r:id="rId1"/>
    </p:custDataLst>
  </p:cSld>
  <p:clrMapOvr>
    <a:masterClrMapping/>
  </p:clrMapOvr>
  <p:transition spd="slow" advTm="48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971550" y="1142984"/>
            <a:ext cx="7815292" cy="4572032"/>
          </a:xfrm>
        </p:spPr>
        <p:txBody>
          <a:bodyPr/>
          <a:lstStyle/>
          <a:p>
            <a:r>
              <a:rPr lang="ru-RU" sz="2000" b="1" dirty="0">
                <a:solidFill>
                  <a:schemeClr val="tx1"/>
                </a:solidFill>
              </a:rPr>
              <a:t>Цель: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 Формирование слоговой структуры слова у детей с ОНР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Задачи: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1 Учить подбирать слова с заданной слоговой схемой.                           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2.</a:t>
            </a:r>
            <a:r>
              <a:rPr lang="ru-RU" sz="2000" dirty="0"/>
              <a:t> </a:t>
            </a:r>
            <a:r>
              <a:rPr lang="ru-RU" sz="2000" b="1" dirty="0">
                <a:solidFill>
                  <a:schemeClr val="tx1"/>
                </a:solidFill>
              </a:rPr>
              <a:t>Закреплять умение анализировать слоговой состав слова</a:t>
            </a:r>
            <a:r>
              <a:rPr lang="ru-RU" sz="2000" dirty="0"/>
              <a:t>.                                                                           </a:t>
            </a:r>
            <a:r>
              <a:rPr lang="ru-RU" sz="2000" b="1" dirty="0">
                <a:solidFill>
                  <a:schemeClr val="tx1"/>
                </a:solidFill>
              </a:rPr>
              <a:t>3 Учить синтезировать двух- трёхсложные… слова.                      4 Закреплять умение анализировать слоговую структуру слов..  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 5. Совершенствовать слоговой анализ и синтез                                                  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 </a:t>
            </a:r>
            <a:br>
              <a:rPr lang="ru-RU" sz="2000" dirty="0"/>
            </a:b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	</a:t>
            </a:r>
            <a:r>
              <a:rPr lang="ru-RU" sz="2000" b="1" dirty="0">
                <a:solidFill>
                  <a:srgbClr val="009900"/>
                </a:solidFill>
              </a:rPr>
              <a:t>.</a:t>
            </a:r>
            <a:endParaRPr lang="ru-RU" sz="2000" b="1" i="1" u="sng" dirty="0"/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3" y="6286520"/>
            <a:ext cx="6643733" cy="71438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ru-RU" dirty="0">
                <a:solidFill>
                  <a:srgbClr val="404040"/>
                </a:solidFill>
              </a:rPr>
              <a:t>                    </a:t>
            </a:r>
          </a:p>
          <a:p>
            <a:pPr algn="r"/>
            <a:r>
              <a:rPr lang="ru-RU" dirty="0">
                <a:solidFill>
                  <a:srgbClr val="404040"/>
                </a:solidFill>
              </a:rPr>
              <a:t>                                       </a:t>
            </a:r>
          </a:p>
          <a:p>
            <a:pPr algn="r"/>
            <a:endParaRPr lang="ru-RU" dirty="0">
              <a:solidFill>
                <a:srgbClr val="404040"/>
              </a:solidFill>
            </a:endParaRPr>
          </a:p>
        </p:txBody>
      </p:sp>
      <p:sp>
        <p:nvSpPr>
          <p:cNvPr id="14339" name="Подзаголовок 2"/>
          <p:cNvSpPr txBox="1">
            <a:spLocks/>
          </p:cNvSpPr>
          <p:nvPr/>
        </p:nvSpPr>
        <p:spPr bwMode="auto">
          <a:xfrm>
            <a:off x="971550" y="765175"/>
            <a:ext cx="7116763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rgbClr val="404040"/>
              </a:buClr>
              <a:buFont typeface="Wingdings 2" pitchFamily="18" charset="2"/>
              <a:buNone/>
            </a:pPr>
            <a:endParaRPr lang="ru-RU" sz="2000" dirty="0">
              <a:solidFill>
                <a:srgbClr val="404040"/>
              </a:solidFill>
              <a:latin typeface="Verdana" pitchFamily="34" charset="0"/>
            </a:endParaRPr>
          </a:p>
        </p:txBody>
      </p:sp>
      <p:pic>
        <p:nvPicPr>
          <p:cNvPr id="5" name="Рисунок 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39200" y="60928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5988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numSld="999">
                <p:cTn id="7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525" y="4429132"/>
            <a:ext cx="7197725" cy="2168518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На циферблате часов вместо чисел изображены шары со слогами.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 Логопед: «Клоун жонглировал шарами и перепутал все слова. Помогите клоуну собрать слова». Дети передвигают стрелки часов, соединяя слоги, составляя двусложные слова.</a:t>
            </a:r>
            <a:br>
              <a:rPr lang="ru-RU" sz="2000" b="1" dirty="0">
                <a:solidFill>
                  <a:schemeClr val="tx1"/>
                </a:solidFill>
              </a:rPr>
            </a:b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714349" y="2571744"/>
            <a:ext cx="71438" cy="45719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492125" y="188913"/>
            <a:ext cx="71977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/>
            <a:endParaRPr lang="ru-RU" sz="1600" dirty="0">
              <a:solidFill>
                <a:srgbClr val="404040"/>
              </a:solidFill>
              <a:latin typeface="Verdana" pitchFamily="34" charset="0"/>
            </a:endParaRP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176267"/>
            <a:ext cx="7858148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>
                <a:ln>
                  <a:noFill/>
                </a:ln>
                <a:effectLst/>
                <a:latin typeface="+mj-lt"/>
                <a:ea typeface="Calibri" pitchFamily="34" charset="0"/>
                <a:cs typeface="Arial" pitchFamily="34" charset="0"/>
              </a:rPr>
              <a:t>                   «Помоги клоуну собрать слова»</a:t>
            </a:r>
            <a:endParaRPr kumimoji="0" lang="ru-RU" sz="32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pitchFamily="34" charset="0"/>
            </a:endParaRPr>
          </a:p>
        </p:txBody>
      </p:sp>
      <p:pic>
        <p:nvPicPr>
          <p:cNvPr id="7" name="Рисунок 6" descr="Помоги клоуну собрать слова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480" y="1214422"/>
            <a:ext cx="5786478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 advTm="1384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613" y="214313"/>
            <a:ext cx="8226425" cy="857250"/>
          </a:xfrm>
        </p:spPr>
        <p:txBody>
          <a:bodyPr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«Магазин»</a:t>
            </a:r>
            <a:br>
              <a:rPr lang="ru-RU" sz="4000" b="1" dirty="0"/>
            </a:br>
            <a:endParaRPr lang="ru-RU" dirty="0"/>
          </a:p>
        </p:txBody>
      </p:sp>
      <p:sp>
        <p:nvSpPr>
          <p:cNvPr id="13315" name="Содержимое 12"/>
          <p:cNvSpPr>
            <a:spLocks noGrp="1"/>
          </p:cNvSpPr>
          <p:nvPr>
            <p:ph idx="1"/>
          </p:nvPr>
        </p:nvSpPr>
        <p:spPr>
          <a:xfrm>
            <a:off x="142875" y="857250"/>
            <a:ext cx="8786813" cy="5715000"/>
          </a:xfrm>
        </p:spPr>
        <p:txBody>
          <a:bodyPr/>
          <a:lstStyle/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sz="2000" b="1" dirty="0">
                <a:solidFill>
                  <a:schemeClr val="tx1"/>
                </a:solidFill>
              </a:rPr>
              <a:t>Играющим раздаются «деньги» - карточки с нарисованными точками (одной, двумя, тремя, четырьмя). У логопеда на столе разложены картинки с изображением товаров. Дети по очереди «покупают» товар так, чтобы в его названии было столько слогов, сколько точек на карточке. Игра продолжается, пока игроки не потратят все «деньги». 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Продукты: масло, сыр, помидоры, молоко… 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Школьные принадлежности: тетрадь, линейка, клей, учебники… 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Игрушки: мишка, кубики, мяч, Буратино… </a:t>
            </a:r>
          </a:p>
          <a:p>
            <a:endParaRPr lang="ru-RU" dirty="0"/>
          </a:p>
        </p:txBody>
      </p:sp>
      <p:sp>
        <p:nvSpPr>
          <p:cNvPr id="13316" name="AutoShape 2" descr="http://im2-tub-ru.yandex.net/i?id=97510335-07-72&amp;n=21"/>
          <p:cNvSpPr>
            <a:spLocks noChangeAspect="1" noChangeArrowheads="1"/>
          </p:cNvSpPr>
          <p:nvPr/>
        </p:nvSpPr>
        <p:spPr bwMode="auto">
          <a:xfrm>
            <a:off x="155575" y="-685800"/>
            <a:ext cx="23717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7" name="AutoShape 4" descr="http://im2-tub-ru.yandex.net/i?id=97510335-07-72&amp;n=21"/>
          <p:cNvSpPr>
            <a:spLocks noChangeAspect="1" noChangeArrowheads="1"/>
          </p:cNvSpPr>
          <p:nvPr/>
        </p:nvSpPr>
        <p:spPr bwMode="auto">
          <a:xfrm>
            <a:off x="155575" y="-685800"/>
            <a:ext cx="23717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3318" name="Содержимое 3" descr="сыр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000108"/>
            <a:ext cx="2070100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Содержимое 5" descr="помид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928670"/>
            <a:ext cx="1662112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Содержимое 9" descr="кубики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00826" y="500042"/>
            <a:ext cx="1898650" cy="146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7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525" y="4786322"/>
            <a:ext cx="7197725" cy="1811328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Вариант 1. Ребенок выбирает картинку, определяет количество слогов в ее названии. Затем подбирает соответствующую цифру. Вариант 2. Ребенок двигает первую линейку так, чтобы в окошке появилась цифра. Затем ищет слово с соответствующим количеством слогов. </a:t>
            </a:r>
            <a:br>
              <a:rPr lang="ru-RU" sz="2000" b="1" dirty="0">
                <a:solidFill>
                  <a:schemeClr val="tx1"/>
                </a:solidFill>
              </a:rPr>
            </a:b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900113" y="1071547"/>
            <a:ext cx="7407275" cy="3571900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285720" y="285728"/>
            <a:ext cx="857256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/>
            <a:r>
              <a:rPr lang="ru-RU" sz="3200" b="1" dirty="0">
                <a:latin typeface="+mj-lt"/>
              </a:rPr>
              <a:t>«Слово ты произнеси, сколько в нем слогов скажи» </a:t>
            </a:r>
          </a:p>
          <a:p>
            <a:pPr algn="ctr" defTabSz="457200"/>
            <a:endParaRPr lang="ru-RU" sz="1600" dirty="0">
              <a:solidFill>
                <a:srgbClr val="404040"/>
              </a:solidFill>
              <a:latin typeface="Verdana" pitchFamily="34" charset="0"/>
            </a:endParaRPr>
          </a:p>
        </p:txBody>
      </p:sp>
      <p:pic>
        <p:nvPicPr>
          <p:cNvPr id="6" name="Рисунок 5" descr="Игра сколько слогов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00166" y="1285860"/>
            <a:ext cx="5929354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 advTm="1384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525" y="4786322"/>
            <a:ext cx="7197725" cy="1811328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Ход игры: детям предлагается помочь «рассадить пассажиров» в вагоны в соответствии с количеством слогов.</a:t>
            </a:r>
            <a:br>
              <a:rPr lang="ru-RU" sz="1600" b="1" dirty="0">
                <a:solidFill>
                  <a:schemeClr val="tx1"/>
                </a:solidFill>
              </a:rPr>
            </a:br>
            <a:br>
              <a:rPr lang="ru-RU" sz="1600" b="1" dirty="0"/>
            </a:br>
            <a:endParaRPr lang="ru-RU" sz="1600" b="1" dirty="0"/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900113" y="1071547"/>
            <a:ext cx="7407275" cy="3571900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14348" y="214290"/>
            <a:ext cx="719772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/>
            <a:endParaRPr lang="ru-RU" sz="1600" dirty="0">
              <a:solidFill>
                <a:srgbClr val="404040"/>
              </a:solidFill>
              <a:latin typeface="Verdan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0"/>
            <a:ext cx="53578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latin typeface="+mj-lt"/>
              </a:rPr>
              <a:t>«Поезд»</a:t>
            </a:r>
            <a:endParaRPr lang="ru-RU" sz="3200" dirty="0">
              <a:latin typeface="+mj-lt"/>
            </a:endParaRPr>
          </a:p>
        </p:txBody>
      </p:sp>
      <p:pic>
        <p:nvPicPr>
          <p:cNvPr id="8" name="Рисунок 7" descr="http://festival.1september.ru/articles/616476/img4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785794"/>
            <a:ext cx="7715304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 advTm="1384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525" y="5429264"/>
            <a:ext cx="7197725" cy="1168386"/>
          </a:xfrm>
        </p:spPr>
        <p:txBody>
          <a:bodyPr/>
          <a:lstStyle/>
          <a:p>
            <a:pPr algn="ctr"/>
            <a:br>
              <a:rPr lang="ru-RU" sz="1600" dirty="0"/>
            </a:br>
            <a:r>
              <a:rPr lang="ru-RU" sz="2000" b="1" dirty="0">
                <a:solidFill>
                  <a:schemeClr val="tx1"/>
                </a:solidFill>
              </a:rPr>
              <a:t>Ход игры: дети должны собрать слова из двух частей.</a:t>
            </a:r>
            <a:br>
              <a:rPr lang="ru-RU" sz="1600" b="1" dirty="0">
                <a:solidFill>
                  <a:schemeClr val="tx1"/>
                </a:solidFill>
              </a:rPr>
            </a:br>
            <a:br>
              <a:rPr lang="ru-RU" sz="1600" b="1" dirty="0"/>
            </a:br>
            <a:endParaRPr lang="ru-RU" sz="1600" b="1" dirty="0"/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900113" y="1071547"/>
            <a:ext cx="7407275" cy="3571900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857224" y="285728"/>
            <a:ext cx="719772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/>
            <a:endParaRPr lang="ru-RU" sz="1600" dirty="0">
              <a:solidFill>
                <a:srgbClr val="404040"/>
              </a:solidFill>
              <a:latin typeface="Verdana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273046"/>
            <a:ext cx="86439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u="none" strike="noStrike" cap="none" normalizeH="0" baseline="0" dirty="0">
                <a:ln>
                  <a:noFill/>
                </a:ln>
                <a:effectLst/>
                <a:latin typeface="+mj-lt"/>
                <a:ea typeface="Times New Roman" pitchFamily="18" charset="0"/>
              </a:rPr>
              <a:t>«Слоговые кубики</a:t>
            </a:r>
            <a:r>
              <a:rPr kumimoji="0" lang="ru-RU" sz="3200" b="1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j-lt"/>
                <a:ea typeface="Times New Roman" pitchFamily="18" charset="0"/>
              </a:rPr>
              <a:t>»</a:t>
            </a:r>
            <a:endParaRPr kumimoji="0" lang="ru-RU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7" name="Рисунок 6" descr="http://festival.1september.ru/articles/616476/img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4414" y="1285860"/>
            <a:ext cx="6500858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 advTm="1384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525" y="5373688"/>
            <a:ext cx="7197725" cy="1223962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Отправляемся с ребятами в гости к </a:t>
            </a:r>
            <a:r>
              <a:rPr lang="ru-RU" sz="2000" b="1" dirty="0" err="1">
                <a:solidFill>
                  <a:schemeClr val="tx1"/>
                </a:solidFill>
              </a:rPr>
              <a:t>Слоговичку</a:t>
            </a:r>
            <a:r>
              <a:rPr lang="ru-RU" sz="2000" b="1" dirty="0">
                <a:solidFill>
                  <a:schemeClr val="tx1"/>
                </a:solidFill>
              </a:rPr>
              <a:t> и помогаем ему собрать двусложные слова — названия игрушек из половинок яиц Киндер Сюрприза.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Каждую игрушку кладем в яйцо с его названием</a:t>
            </a:r>
            <a:br>
              <a:rPr lang="ru-RU" sz="2000" b="1" dirty="0"/>
            </a:br>
            <a:endParaRPr lang="ru-RU" sz="2000" b="1" dirty="0"/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900113" y="571481"/>
            <a:ext cx="7029473" cy="4357718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492125" y="188913"/>
            <a:ext cx="71977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/>
            <a:r>
              <a:rPr lang="ru-RU" sz="3200" b="1" dirty="0">
                <a:latin typeface="+mj-lt"/>
              </a:rPr>
              <a:t> «Помоги </a:t>
            </a:r>
            <a:r>
              <a:rPr lang="ru-RU" sz="3200" b="1" dirty="0" err="1">
                <a:latin typeface="+mj-lt"/>
              </a:rPr>
              <a:t>Слоговичку</a:t>
            </a:r>
            <a:r>
              <a:rPr lang="ru-RU" sz="3200" b="1" dirty="0">
                <a:latin typeface="+mj-lt"/>
              </a:rPr>
              <a:t>» </a:t>
            </a:r>
          </a:p>
          <a:p>
            <a:pPr algn="ctr" defTabSz="457200"/>
            <a:endParaRPr lang="ru-RU" sz="1600" dirty="0">
              <a:solidFill>
                <a:srgbClr val="404040"/>
              </a:solidFill>
              <a:latin typeface="Verdana" pitchFamily="34" charset="0"/>
            </a:endParaRPr>
          </a:p>
        </p:txBody>
      </p:sp>
      <p:pic>
        <p:nvPicPr>
          <p:cNvPr id="6" name="Рисунок 5" descr="Помоги Слоговичку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71604" y="857232"/>
            <a:ext cx="6143668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 advTm="1384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7|6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3|5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7|6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3|5.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3|5.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3|5.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7|6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7|6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7|6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7|6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7|6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7|6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7|6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7|6.9"/>
</p:tagLst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1062</Words>
  <Application>Microsoft Office PowerPoint</Application>
  <PresentationFormat>Экран (4:3)</PresentationFormat>
  <Paragraphs>173</Paragraphs>
  <Slides>21</Slides>
  <Notes>18</Notes>
  <HiddenSlides>0</HiddenSlides>
  <MMClips>3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Verdana</vt:lpstr>
      <vt:lpstr>Wingdings 2</vt:lpstr>
      <vt:lpstr>Spring</vt:lpstr>
      <vt:lpstr>Дидактические игры, для формирования слоговой структуры слова у детей с ОНР</vt:lpstr>
      <vt:lpstr>Одной из важных задач в общей системе коррекционно-логопедической работы является формирование у детей грамматически правильной, лексически богатой и фонетически чёткой речи, дающей возможность полноценного речевого общения.    Применение коррекционной системы, разработанной согласно особенностям нарушения слоговой структуры у детей, позволяет значительно снизить выраженность данного нарушения или полностью его устранить как в устной, так и в письменной речи.</vt:lpstr>
      <vt:lpstr>Цель:  Формирование слоговой структуры слова у детей с ОНР Задачи: 1 Учить подбирать слова с заданной слоговой схемой.                            2. Закреплять умение анализировать слоговой состав слова.                                                                           3 Учить синтезировать двух- трёхсложные… слова.                      4 Закреплять умение анализировать слоговую структуру слов..    5. Совершенствовать слоговой анализ и синтез                                                       .</vt:lpstr>
      <vt:lpstr>На циферблате часов вместо чисел изображены шары со слогами.  Логопед: «Клоун жонглировал шарами и перепутал все слова. Помогите клоуну собрать слова». Дети передвигают стрелки часов, соединяя слоги, составляя двусложные слова. </vt:lpstr>
      <vt:lpstr>«Магазин» </vt:lpstr>
      <vt:lpstr>Вариант 1. Ребенок выбирает картинку, определяет количество слогов в ее названии. Затем подбирает соответствующую цифру. Вариант 2. Ребенок двигает первую линейку так, чтобы в окошке появилась цифра. Затем ищет слово с соответствующим количеством слогов.  </vt:lpstr>
      <vt:lpstr>Ход игры: детям предлагается помочь «рассадить пассажиров» в вагоны в соответствии с количеством слогов.  </vt:lpstr>
      <vt:lpstr> Ход игры: дети должны собрать слова из двух частей.  </vt:lpstr>
      <vt:lpstr>Отправляемся с ребятами в гости к Слоговичку и помогаем ему собрать двусложные слова — названия игрушек из половинок яиц Киндер Сюрприза. Каждую игрушку кладем в яйцо с его названием </vt:lpstr>
      <vt:lpstr> «Игра с мячом» </vt:lpstr>
      <vt:lpstr>Презентация PowerPoint</vt:lpstr>
      <vt:lpstr>Лепит с самого утра Детвора снеговика. Снежные шары катает И, смеясь, соединяет. Логопед предлагает детям слепить снеговиков так, чтобы на них можно было прочитать слова</vt:lpstr>
      <vt:lpstr>Изменять слова по образцу, добавляя по одному слогу. На каждый слог «лепить комочек».  Примерные слова: кот, бант, стол, шар, винт, зонт, ключ, мяч, винт. </vt:lpstr>
      <vt:lpstr>Ребятам предлагаются предметные картинки со словами разной слоговой структуры. По количеству слогов в слове дети строят башню из деталей конструктора. Затем сравнивают башни и определяют, какое слово самое большое, какое самое маленькое.    </vt:lpstr>
      <vt:lpstr>«Прошагай слово»</vt:lpstr>
      <vt:lpstr>Дети наряжают елку. Самые большие нижние ветки украшают игрушками с картинками, в названии которых три слога.  Ветки поменьше — двусложными словами. Самые маленькие верхние ветки — односложными словами.  </vt:lpstr>
      <vt:lpstr>«Подбери слово»</vt:lpstr>
      <vt:lpstr>«Лесенка»</vt:lpstr>
      <vt:lpstr>«Пирамида»</vt:lpstr>
      <vt:lpstr>«Поднимись по лесенке» </vt:lpstr>
      <vt:lpstr>                      Литература: Агранович З.Е. Логопедическая работа по преодолению нарушений слоговой структуры слов у детей. СПб: Детство-Пресс, 2000. Большакова С.Е. Преодоление нарушений слоговой структуры слова у детей. Москва: Сфера, 2007. Волина В.В. Учимся играя. Екатеринбург: Арго,1996. Козырева Л.М. Мы читаем по слогам. Комплекс игр и упражнений для детей 5 – 7 лет. Москва: Гном и Д, 2006. Курдвановская Н.В., Ванюкова Л.С. Формирование слоговой структуры слова. Москва: Сфера, 2007. Лалаева Р.И., Серебрякова Н.В. Коррекция общего недоразвития речи у дошкольников. СПб: Союз,1999. Лопухина И.С. Логопедия. Москва: Аквариум, 1996. Ткаченко Т.А. Коррекция нарушений слоговой структуры слова. Москва: Гном и Д, 2001. Филичева Т.Б., Чиркина Г.В. Подготовка к школе детей с общим недоразвитием речи в условиях специального детского сада. Москва: 1991. Четверушкина Н.С. Слоговая структура слова. Москва: Гном и Д, 2001. Источник :LogoPortal.ru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ASUS</dc:creator>
  <cp:lastModifiedBy>ASUS</cp:lastModifiedBy>
  <cp:revision>1</cp:revision>
  <dcterms:modified xsi:type="dcterms:W3CDTF">2026-02-24T09:35:08Z</dcterms:modified>
</cp:coreProperties>
</file>