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6" r:id="rId2"/>
    <p:sldId id="263" r:id="rId3"/>
    <p:sldId id="264" r:id="rId4"/>
    <p:sldId id="259" r:id="rId5"/>
    <p:sldId id="260" r:id="rId6"/>
    <p:sldId id="261" r:id="rId7"/>
    <p:sldId id="262"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84" y="-3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07.08.2020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07.08.2020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07.08.2020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4C71EC6-210F-42DE-9C53-41977AD35B3D}" type="datetimeFigureOut">
              <a:rPr lang="ru-RU" smtClean="0"/>
              <a:t>07.08.2020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07.08.2020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4C71EC6-210F-42DE-9C53-41977AD35B3D}" type="datetimeFigureOut">
              <a:rPr lang="ru-RU" smtClean="0"/>
              <a:t>07.08.2020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07.08.2020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07.08.2020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07.08.2020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07.08.2020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07.08.2020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4C71EC6-210F-42DE-9C53-41977AD35B3D}" type="datetimeFigureOut">
              <a:rPr lang="ru-RU" smtClean="0"/>
              <a:t>07.08.2020</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 Id="rId5" Type="http://schemas.openxmlformats.org/officeDocument/2006/relationships/image" Target="../media/image17.jpeg"/><Relationship Id="rId4" Type="http://schemas.openxmlformats.org/officeDocument/2006/relationships/image" Target="../media/image16.jpeg"/></Relationships>
</file>

<file path=ppt/slides/_rels/slide12.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2.xml"/><Relationship Id="rId4" Type="http://schemas.openxmlformats.org/officeDocument/2006/relationships/image" Target="../media/image20.jpeg"/></Relationships>
</file>

<file path=ppt/slides/_rels/slide1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5" Type="http://schemas.openxmlformats.org/officeDocument/2006/relationships/image" Target="../media/image24.jpeg"/><Relationship Id="rId4" Type="http://schemas.openxmlformats.org/officeDocument/2006/relationships/image" Target="../media/image23.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8.jpeg"/><Relationship Id="rId1" Type="http://schemas.openxmlformats.org/officeDocument/2006/relationships/slideLayout" Target="../slideLayouts/slideLayout2.xml"/><Relationship Id="rId6" Type="http://schemas.openxmlformats.org/officeDocument/2006/relationships/image" Target="../media/image32.jpeg"/><Relationship Id="rId5" Type="http://schemas.openxmlformats.org/officeDocument/2006/relationships/image" Target="../media/image31.jpeg"/><Relationship Id="rId4" Type="http://schemas.openxmlformats.org/officeDocument/2006/relationships/image" Target="../media/image30.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www.peoplephoto.ru/" TargetMode="External"/><Relationship Id="rId3" Type="http://schemas.openxmlformats.org/officeDocument/2006/relationships/hyperlink" Target="http://www.ponimanie.net/" TargetMode="External"/><Relationship Id="rId7" Type="http://schemas.openxmlformats.org/officeDocument/2006/relationships/hyperlink" Target="http://www.ntwsland.ru/" TargetMode="External"/><Relationship Id="rId2" Type="http://schemas.openxmlformats.org/officeDocument/2006/relationships/hyperlink" Target="http://www.slavianin.ru/" TargetMode="External"/><Relationship Id="rId1" Type="http://schemas.openxmlformats.org/officeDocument/2006/relationships/slideLayout" Target="../slideLayouts/slideLayout2.xml"/><Relationship Id="rId6" Type="http://schemas.openxmlformats.org/officeDocument/2006/relationships/hyperlink" Target="http://www.manyphoto.ru/" TargetMode="External"/><Relationship Id="rId5" Type="http://schemas.openxmlformats.org/officeDocument/2006/relationships/hyperlink" Target="http://www.ansar.ru/" TargetMode="External"/><Relationship Id="rId4" Type="http://schemas.openxmlformats.org/officeDocument/2006/relationships/hyperlink" Target="http://www.naturewonders.chat.ru/"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835696" y="260648"/>
            <a:ext cx="5760640" cy="1008112"/>
          </a:xfrm>
        </p:spPr>
        <p:txBody>
          <a:bodyPr>
            <a:normAutofit fontScale="25000" lnSpcReduction="20000"/>
          </a:bodyPr>
          <a:lstStyle/>
          <a:p>
            <a:pPr algn="ctr"/>
            <a:r>
              <a:rPr lang="ru-RU" sz="5600" dirty="0">
                <a:solidFill>
                  <a:srgbClr val="002060"/>
                </a:solidFill>
                <a:latin typeface="Times New Roman" panose="02020603050405020304" pitchFamily="18" charset="0"/>
                <a:cs typeface="Times New Roman" panose="02020603050405020304" pitchFamily="18" charset="0"/>
              </a:rPr>
              <a:t>МИНОБРНАУКИ РОССИИ</a:t>
            </a:r>
          </a:p>
          <a:p>
            <a:pPr algn="ctr"/>
            <a:r>
              <a:rPr lang="ru-RU" sz="5600" dirty="0">
                <a:solidFill>
                  <a:srgbClr val="002060"/>
                </a:solidFill>
                <a:latin typeface="Times New Roman" panose="02020603050405020304" pitchFamily="18" charset="0"/>
                <a:cs typeface="Times New Roman" panose="02020603050405020304" pitchFamily="18" charset="0"/>
              </a:rPr>
              <a:t>Федеральное государственное автономное образовательное</a:t>
            </a:r>
          </a:p>
          <a:p>
            <a:pPr algn="ctr"/>
            <a:r>
              <a:rPr lang="ru-RU" sz="5600" dirty="0">
                <a:solidFill>
                  <a:srgbClr val="002060"/>
                </a:solidFill>
                <a:latin typeface="Times New Roman" panose="02020603050405020304" pitchFamily="18" charset="0"/>
                <a:cs typeface="Times New Roman" panose="02020603050405020304" pitchFamily="18" charset="0"/>
              </a:rPr>
              <a:t>учреждение высшего образования</a:t>
            </a:r>
          </a:p>
          <a:p>
            <a:pPr algn="ctr"/>
            <a:r>
              <a:rPr lang="ru-RU" sz="5600" dirty="0">
                <a:solidFill>
                  <a:srgbClr val="002060"/>
                </a:solidFill>
                <a:latin typeface="Times New Roman" panose="02020603050405020304" pitchFamily="18" charset="0"/>
                <a:cs typeface="Times New Roman" panose="02020603050405020304" pitchFamily="18" charset="0"/>
              </a:rPr>
              <a:t>«ЮЖНЫЙ ФЕДЕРАЛЬНЫЙ УНИВЕРСИТЕТ»</a:t>
            </a:r>
          </a:p>
          <a:p>
            <a:pPr algn="ctr" fontAlgn="base"/>
            <a:r>
              <a:rPr lang="ru-RU" sz="5600" i="1" dirty="0">
                <a:solidFill>
                  <a:srgbClr val="002060"/>
                </a:solidFill>
                <a:latin typeface="Times New Roman" panose="02020603050405020304" pitchFamily="18" charset="0"/>
                <a:cs typeface="Times New Roman" panose="02020603050405020304" pitchFamily="18" charset="0"/>
              </a:rPr>
              <a:t>Академия психологии и педагогики</a:t>
            </a:r>
            <a:endParaRPr lang="ru-RU" sz="5600" dirty="0">
              <a:solidFill>
                <a:srgbClr val="002060"/>
              </a:solidFill>
              <a:latin typeface="Times New Roman" panose="02020603050405020304" pitchFamily="18" charset="0"/>
              <a:cs typeface="Times New Roman" panose="02020603050405020304" pitchFamily="18" charset="0"/>
            </a:endParaRPr>
          </a:p>
          <a:p>
            <a:pPr algn="ctr" fontAlgn="base"/>
            <a:r>
              <a:rPr lang="ru-RU" sz="5600" dirty="0">
                <a:solidFill>
                  <a:srgbClr val="002060"/>
                </a:solidFill>
                <a:latin typeface="Times New Roman" panose="02020603050405020304" pitchFamily="18" charset="0"/>
                <a:cs typeface="Times New Roman" panose="02020603050405020304" pitchFamily="18" charset="0"/>
              </a:rPr>
              <a:t>Кафедра дошкольного образования</a:t>
            </a:r>
          </a:p>
          <a:p>
            <a:pPr fontAlgn="base"/>
            <a:r>
              <a:rPr lang="ru-RU" b="1" dirty="0">
                <a:solidFill>
                  <a:srgbClr val="002060"/>
                </a:solidFill>
              </a:rPr>
              <a:t> </a:t>
            </a:r>
            <a:endParaRPr lang="ru-RU" dirty="0">
              <a:solidFill>
                <a:srgbClr val="002060"/>
              </a:solidFill>
            </a:endParaRPr>
          </a:p>
          <a:p>
            <a:endParaRPr lang="ru-RU" dirty="0"/>
          </a:p>
        </p:txBody>
      </p:sp>
      <p:sp>
        <p:nvSpPr>
          <p:cNvPr id="2" name="Заголовок 1"/>
          <p:cNvSpPr>
            <a:spLocks noGrp="1"/>
          </p:cNvSpPr>
          <p:nvPr>
            <p:ph type="ctrTitle"/>
          </p:nvPr>
        </p:nvSpPr>
        <p:spPr>
          <a:xfrm>
            <a:off x="1115616" y="1988840"/>
            <a:ext cx="7175351" cy="3888432"/>
          </a:xfrm>
        </p:spPr>
        <p:txBody>
          <a:bodyPr/>
          <a:lstStyle/>
          <a:p>
            <a:pPr algn="ctr"/>
            <a:r>
              <a:rPr lang="ru-RU" sz="1800" dirty="0">
                <a:solidFill>
                  <a:srgbClr val="002060"/>
                </a:solidFill>
                <a:effectLst/>
                <a:latin typeface="Times New Roman" panose="02020603050405020304" pitchFamily="18" charset="0"/>
                <a:cs typeface="Times New Roman" panose="02020603050405020304" pitchFamily="18" charset="0"/>
              </a:rPr>
              <a:t>Тема: Информационные и мультимедийные технологии в дошкольном </a:t>
            </a:r>
            <a:r>
              <a:rPr lang="ru-RU" sz="1800" dirty="0" smtClean="0">
                <a:solidFill>
                  <a:srgbClr val="002060"/>
                </a:solidFill>
                <a:effectLst/>
                <a:latin typeface="Times New Roman" panose="02020603050405020304" pitchFamily="18" charset="0"/>
                <a:cs typeface="Times New Roman" panose="02020603050405020304" pitchFamily="18" charset="0"/>
              </a:rPr>
              <a:t>образовании.</a:t>
            </a:r>
            <a:r>
              <a:rPr lang="ru-RU" sz="1800" dirty="0">
                <a:solidFill>
                  <a:srgbClr val="002060"/>
                </a:solidFill>
                <a:effectLst/>
                <a:latin typeface="Times New Roman" panose="02020603050405020304" pitchFamily="18" charset="0"/>
                <a:cs typeface="Times New Roman" panose="02020603050405020304" pitchFamily="18" charset="0"/>
              </a:rPr>
              <a:t/>
            </a:r>
            <a:br>
              <a:rPr lang="ru-RU" sz="1800" dirty="0">
                <a:solidFill>
                  <a:srgbClr val="002060"/>
                </a:solidFill>
                <a:effectLst/>
                <a:latin typeface="Times New Roman" panose="02020603050405020304" pitchFamily="18" charset="0"/>
                <a:cs typeface="Times New Roman" panose="02020603050405020304" pitchFamily="18" charset="0"/>
              </a:rPr>
            </a:br>
            <a:r>
              <a:rPr lang="ru-RU" sz="1800" dirty="0" smtClean="0">
                <a:solidFill>
                  <a:srgbClr val="002060"/>
                </a:solidFill>
                <a:latin typeface="Times New Roman" panose="02020603050405020304" pitchFamily="18" charset="0"/>
                <a:cs typeface="Times New Roman" panose="02020603050405020304" pitchFamily="18" charset="0"/>
              </a:rPr>
              <a:t/>
            </a:r>
            <a:br>
              <a:rPr lang="ru-RU" sz="1800" dirty="0" smtClean="0">
                <a:solidFill>
                  <a:srgbClr val="002060"/>
                </a:solidFill>
                <a:latin typeface="Times New Roman" panose="02020603050405020304" pitchFamily="18" charset="0"/>
                <a:cs typeface="Times New Roman" panose="02020603050405020304" pitchFamily="18" charset="0"/>
              </a:rPr>
            </a:br>
            <a:r>
              <a:rPr lang="ru-RU" sz="2000" i="1" dirty="0" smtClean="0">
                <a:solidFill>
                  <a:srgbClr val="002060"/>
                </a:solidFill>
                <a:latin typeface="Times New Roman" panose="02020603050405020304" pitchFamily="18" charset="0"/>
                <a:cs typeface="Times New Roman" panose="02020603050405020304" pitchFamily="18" charset="0"/>
              </a:rPr>
              <a:t>НОД </a:t>
            </a:r>
            <a:r>
              <a:rPr lang="ru-RU" sz="2000" i="1" dirty="0">
                <a:solidFill>
                  <a:srgbClr val="002060"/>
                </a:solidFill>
                <a:latin typeface="Times New Roman" panose="02020603050405020304" pitchFamily="18" charset="0"/>
                <a:cs typeface="Times New Roman" panose="02020603050405020304" pitchFamily="18" charset="0"/>
              </a:rPr>
              <a:t>по ознакомлению с окружающим миром  с использованием информационных технологий в подготовительной группе детского сада по теме </a:t>
            </a:r>
            <a:br>
              <a:rPr lang="ru-RU" sz="2000" i="1" dirty="0">
                <a:solidFill>
                  <a:srgbClr val="002060"/>
                </a:solidFill>
                <a:latin typeface="Times New Roman" panose="02020603050405020304" pitchFamily="18" charset="0"/>
                <a:cs typeface="Times New Roman" panose="02020603050405020304" pitchFamily="18" charset="0"/>
              </a:rPr>
            </a:br>
            <a:r>
              <a:rPr lang="ru-RU" sz="2000" i="1" dirty="0">
                <a:solidFill>
                  <a:srgbClr val="002060"/>
                </a:solidFill>
                <a:latin typeface="Times New Roman" panose="02020603050405020304" pitchFamily="18" charset="0"/>
                <a:cs typeface="Times New Roman" panose="02020603050405020304" pitchFamily="18" charset="0"/>
              </a:rPr>
              <a:t>«Вулканы</a:t>
            </a:r>
            <a:r>
              <a:rPr lang="ru-RU" sz="2000" i="1" dirty="0" smtClean="0">
                <a:solidFill>
                  <a:srgbClr val="002060"/>
                </a:solidFill>
                <a:latin typeface="Times New Roman" panose="02020603050405020304" pitchFamily="18" charset="0"/>
                <a:cs typeface="Times New Roman" panose="02020603050405020304" pitchFamily="18" charset="0"/>
              </a:rPr>
              <a:t>».</a:t>
            </a:r>
            <a:br>
              <a:rPr lang="ru-RU" sz="2000" i="1" dirty="0" smtClean="0">
                <a:solidFill>
                  <a:srgbClr val="002060"/>
                </a:solidFill>
                <a:latin typeface="Times New Roman" panose="02020603050405020304" pitchFamily="18" charset="0"/>
                <a:cs typeface="Times New Roman" panose="02020603050405020304" pitchFamily="18" charset="0"/>
              </a:rPr>
            </a:br>
            <a:r>
              <a:rPr lang="ru-RU" sz="1800" smtClean="0">
                <a:solidFill>
                  <a:srgbClr val="002060"/>
                </a:solidFill>
                <a:latin typeface="Times New Roman" panose="02020603050405020304" pitchFamily="18" charset="0"/>
                <a:cs typeface="Times New Roman" panose="02020603050405020304" pitchFamily="18" charset="0"/>
              </a:rPr>
              <a:t/>
            </a:r>
            <a:br>
              <a:rPr lang="ru-RU" sz="1800" smtClean="0">
                <a:solidFill>
                  <a:srgbClr val="002060"/>
                </a:solidFill>
                <a:latin typeface="Times New Roman" panose="02020603050405020304" pitchFamily="18" charset="0"/>
                <a:cs typeface="Times New Roman" panose="02020603050405020304" pitchFamily="18" charset="0"/>
              </a:rPr>
            </a:br>
            <a:endParaRPr lang="ru-RU" sz="1800" dirty="0">
              <a:solidFill>
                <a:srgbClr val="002060"/>
              </a:solidFill>
              <a:latin typeface="Times New Roman" panose="02020603050405020304" pitchFamily="18" charset="0"/>
              <a:cs typeface="Times New Roman" panose="02020603050405020304" pitchFamily="18" charset="0"/>
            </a:endParaRPr>
          </a:p>
        </p:txBody>
      </p:sp>
      <p:pic>
        <p:nvPicPr>
          <p:cNvPr id="4" name="Picture 8" descr="http://www.forumimage.ru/uploads/20100825/12827059439100354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88640"/>
            <a:ext cx="2395974" cy="1944215"/>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descr="http://www.slavianin.ru/images/stories/gotov/vulkan/ncke42342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4797152"/>
            <a:ext cx="1872208" cy="1800200"/>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8761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par>
                          <p:cTn id="8" fill="hold">
                            <p:stCondLst>
                              <p:cond delay="500"/>
                            </p:stCondLst>
                            <p:childTnLst>
                              <p:par>
                                <p:cTn id="9" presetID="16" presetClass="entr" presetSubtype="21"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barn(inVertical)">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67544" y="1988840"/>
            <a:ext cx="3528392" cy="2554545"/>
          </a:xfrm>
          <a:prstGeom prst="rect">
            <a:avLst/>
          </a:prstGeom>
        </p:spPr>
        <p:txBody>
          <a:bodyPr wrap="square">
            <a:spAutoFit/>
          </a:bodyPr>
          <a:lstStyle/>
          <a:p>
            <a:pPr>
              <a:lnSpc>
                <a:spcPct val="80000"/>
              </a:lnSpc>
            </a:pPr>
            <a:r>
              <a:rPr lang="ru-RU" altLang="ru-RU" sz="2000" dirty="0">
                <a:solidFill>
                  <a:srgbClr val="002060"/>
                </a:solidFill>
                <a:latin typeface="Times New Roman" panose="02020603050405020304" pitchFamily="18" charset="0"/>
                <a:cs typeface="Times New Roman" panose="02020603050405020304" pitchFamily="18" charset="0"/>
              </a:rPr>
              <a:t>Канал, по которому поднимается магма, </a:t>
            </a:r>
            <a:r>
              <a:rPr lang="ru-RU" altLang="ru-RU" sz="2000" dirty="0" smtClean="0">
                <a:solidFill>
                  <a:srgbClr val="002060"/>
                </a:solidFill>
                <a:latin typeface="Times New Roman" panose="02020603050405020304" pitchFamily="18" charset="0"/>
                <a:cs typeface="Times New Roman" panose="02020603050405020304" pitchFamily="18" charset="0"/>
              </a:rPr>
              <a:t>называется </a:t>
            </a:r>
            <a:r>
              <a:rPr lang="ru-RU" altLang="ru-RU" sz="2000" u="sng" dirty="0">
                <a:solidFill>
                  <a:srgbClr val="002060"/>
                </a:solidFill>
                <a:latin typeface="Times New Roman" panose="02020603050405020304" pitchFamily="18" charset="0"/>
                <a:cs typeface="Times New Roman" panose="02020603050405020304" pitchFamily="18" charset="0"/>
              </a:rPr>
              <a:t>жерло.</a:t>
            </a:r>
          </a:p>
          <a:p>
            <a:pPr>
              <a:lnSpc>
                <a:spcPct val="80000"/>
              </a:lnSpc>
            </a:pPr>
            <a:r>
              <a:rPr lang="ru-RU" altLang="ru-RU" sz="2000" dirty="0">
                <a:solidFill>
                  <a:srgbClr val="002060"/>
                </a:solidFill>
                <a:latin typeface="Times New Roman" panose="02020603050405020304" pitchFamily="18" charset="0"/>
                <a:cs typeface="Times New Roman" panose="02020603050405020304" pitchFamily="18" charset="0"/>
              </a:rPr>
              <a:t>Чашеобразное углубление на вершине вулкана – это </a:t>
            </a:r>
            <a:r>
              <a:rPr lang="ru-RU" altLang="ru-RU" sz="2000" u="sng" dirty="0">
                <a:solidFill>
                  <a:srgbClr val="002060"/>
                </a:solidFill>
                <a:latin typeface="Times New Roman" panose="02020603050405020304" pitchFamily="18" charset="0"/>
                <a:cs typeface="Times New Roman" panose="02020603050405020304" pitchFamily="18" charset="0"/>
              </a:rPr>
              <a:t>кратер </a:t>
            </a:r>
            <a:r>
              <a:rPr lang="ru-RU" altLang="ru-RU" sz="2000" dirty="0">
                <a:solidFill>
                  <a:srgbClr val="002060"/>
                </a:solidFill>
                <a:latin typeface="Times New Roman" panose="02020603050405020304" pitchFamily="18" charset="0"/>
                <a:cs typeface="Times New Roman" panose="02020603050405020304" pitchFamily="18" charset="0"/>
              </a:rPr>
              <a:t>(в переводе с греч.- чаша)</a:t>
            </a:r>
          </a:p>
          <a:p>
            <a:pPr>
              <a:lnSpc>
                <a:spcPct val="80000"/>
              </a:lnSpc>
            </a:pPr>
            <a:r>
              <a:rPr lang="ru-RU" altLang="ru-RU" sz="2000" dirty="0">
                <a:solidFill>
                  <a:srgbClr val="002060"/>
                </a:solidFill>
                <a:latin typeface="Times New Roman" panose="02020603050405020304" pitchFamily="18" charset="0"/>
                <a:cs typeface="Times New Roman" panose="02020603050405020304" pitchFamily="18" charset="0"/>
              </a:rPr>
              <a:t>Все продукты извержения, поднявшиеся и выброшенные из жерла вулкана, образуют гору - </a:t>
            </a:r>
            <a:r>
              <a:rPr lang="ru-RU" altLang="ru-RU" sz="2000" u="sng" dirty="0">
                <a:solidFill>
                  <a:srgbClr val="002060"/>
                </a:solidFill>
                <a:latin typeface="Times New Roman" panose="02020603050405020304" pitchFamily="18" charset="0"/>
                <a:cs typeface="Times New Roman" panose="02020603050405020304" pitchFamily="18" charset="0"/>
              </a:rPr>
              <a:t>конус вулкана</a:t>
            </a:r>
          </a:p>
        </p:txBody>
      </p:sp>
      <p:sp>
        <p:nvSpPr>
          <p:cNvPr id="5" name="Прямоугольник 4"/>
          <p:cNvSpPr/>
          <p:nvPr/>
        </p:nvSpPr>
        <p:spPr>
          <a:xfrm>
            <a:off x="2771800" y="476672"/>
            <a:ext cx="3672879" cy="523220"/>
          </a:xfrm>
          <a:prstGeom prst="rect">
            <a:avLst/>
          </a:prstGeom>
        </p:spPr>
        <p:txBody>
          <a:bodyPr wrap="square">
            <a:spAutoFit/>
          </a:bodyPr>
          <a:lstStyle/>
          <a:p>
            <a:r>
              <a:rPr lang="ru-RU" sz="2800" b="1" i="1" dirty="0">
                <a:solidFill>
                  <a:srgbClr val="002060"/>
                </a:solidFill>
                <a:latin typeface="Times New Roman" panose="02020603050405020304" pitchFamily="18" charset="0"/>
                <a:cs typeface="Times New Roman" panose="02020603050405020304" pitchFamily="18" charset="0"/>
              </a:rPr>
              <a:t>Строение вулкана</a:t>
            </a:r>
          </a:p>
        </p:txBody>
      </p:sp>
      <p:pic>
        <p:nvPicPr>
          <p:cNvPr id="6" name="Picture 7" descr="схем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9992" y="1350060"/>
            <a:ext cx="3889375" cy="4392613"/>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63582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so.rambler.ru/files/17309/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260647"/>
            <a:ext cx="3960688" cy="2758867"/>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pic>
        <p:nvPicPr>
          <p:cNvPr id="5" name="Picture 8" descr="http://forums.drom.ru/attachment.php?attachmentid=365761&amp;d=123294509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260647"/>
            <a:ext cx="4032250" cy="2758868"/>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pic>
        <p:nvPicPr>
          <p:cNvPr id="6" name="Picture 6" descr="http://f3.foto.rambler.ru/preview/r/500x375/43c26adf-59ba-5eae-26a2-24517f1d2ed6/%D0%9A%D0%B0%D0%BC%D1%87%D0%B0%D1%82%D0%BA%D0%B0_%D0%92%D1%83%D0%BB%D0%BA%D0%B0%D0%BD%D1%8B_%D1%80%D1%8F%D0%B4%D0%BE%D0%BC.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8777" y="3356991"/>
            <a:ext cx="3960688" cy="3095625"/>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pic>
        <p:nvPicPr>
          <p:cNvPr id="7" name="Picture 4" descr="http://photography.nationalgeographic.com/staticfiles/NGS/Shared/StaticFiles/Photography/Images/POD/e/eldfell-volcano-41861-lw.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43438" y="3356991"/>
            <a:ext cx="4032250" cy="3091588"/>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8653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par>
                          <p:cTn id="8" fill="hold">
                            <p:stCondLst>
                              <p:cond delay="2000"/>
                            </p:stCondLst>
                            <p:childTnLst>
                              <p:par>
                                <p:cTn id="9" presetID="21" presetClass="entr" presetSubtype="1"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heel(1)">
                                      <p:cBhvr>
                                        <p:cTn id="11" dur="2000"/>
                                        <p:tgtEl>
                                          <p:spTgt spid="5"/>
                                        </p:tgtEl>
                                      </p:cBhvr>
                                    </p:animEffect>
                                  </p:childTnLst>
                                </p:cTn>
                              </p:par>
                            </p:childTnLst>
                          </p:cTn>
                        </p:par>
                        <p:par>
                          <p:cTn id="12" fill="hold">
                            <p:stCondLst>
                              <p:cond delay="4000"/>
                            </p:stCondLst>
                            <p:childTnLst>
                              <p:par>
                                <p:cTn id="13" presetID="21" presetClass="entr" presetSubtype="1" fill="hold"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heel(1)">
                                      <p:cBhvr>
                                        <p:cTn id="15" dur="2000"/>
                                        <p:tgtEl>
                                          <p:spTgt spid="6"/>
                                        </p:tgtEl>
                                      </p:cBhvr>
                                    </p:animEffect>
                                  </p:childTnLst>
                                </p:cTn>
                              </p:par>
                            </p:childTnLst>
                          </p:cTn>
                        </p:par>
                        <p:par>
                          <p:cTn id="16" fill="hold">
                            <p:stCondLst>
                              <p:cond delay="6000"/>
                            </p:stCondLst>
                            <p:childTnLst>
                              <p:par>
                                <p:cTn id="17" presetID="21" presetClass="entr" presetSubtype="1" fill="hold"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heel(1)">
                                      <p:cBhvr>
                                        <p:cTn id="19"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http://vulcan.wr.usgs.gov/Imgs/Jpg/MSH/MSH05/MSH05_USGS_scientists_at_brutus_03-11-05_me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8566" y="618664"/>
            <a:ext cx="3467369" cy="2663825"/>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pic>
        <p:nvPicPr>
          <p:cNvPr id="5" name="Picture 2" descr="http://club.foto.ru/gallery/images/photo/2007/10/30/97545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8024" y="618664"/>
            <a:ext cx="3600400" cy="2663826"/>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pic>
        <p:nvPicPr>
          <p:cNvPr id="6" name="Picture 4" descr="http://www.uhh.hawaii.edu/~csav/gallery/scientists/ScottyL.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3768" y="3933056"/>
            <a:ext cx="4104456" cy="2448272"/>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9374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descr="vul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447203"/>
            <a:ext cx="4104456" cy="2736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vul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879" y="332656"/>
            <a:ext cx="3881097" cy="2880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http://i.dailymail.co.uk/i/pix/2010/11/08/article-1327736-0BF6D888000005DC-634_634x389.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3284984"/>
            <a:ext cx="3527425" cy="289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http://giga.satel.com.ua/uploads/posts/2011-02/1298558763_60.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27984" y="3330227"/>
            <a:ext cx="3743325" cy="2808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30495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ppt_x</p:attrName>
                                        </p:attrNameLst>
                                      </p:cBhvr>
                                      <p:tavLst>
                                        <p:tav tm="0">
                                          <p:val>
                                            <p:strVal val="#ppt_x"/>
                                          </p:val>
                                        </p:tav>
                                        <p:tav tm="100000">
                                          <p:val>
                                            <p:strVal val="#ppt_x"/>
                                          </p:val>
                                        </p:tav>
                                      </p:tavLst>
                                    </p:anim>
                                    <p:anim calcmode="lin" valueType="num">
                                      <p:cBhvr>
                                        <p:cTn id="9" dur="2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42" presetClass="entr" presetSubtype="0" fill="hold"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par>
                          <p:cTn id="16" fill="hold">
                            <p:stCondLst>
                              <p:cond delay="3000"/>
                            </p:stCondLst>
                            <p:childTnLst>
                              <p:par>
                                <p:cTn id="17" presetID="16" presetClass="entr" presetSubtype="21"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arn(inVertical)">
                                      <p:cBhvr>
                                        <p:cTn id="19" dur="500"/>
                                        <p:tgtEl>
                                          <p:spTgt spid="6"/>
                                        </p:tgtEl>
                                      </p:cBhvr>
                                    </p:animEffect>
                                  </p:childTnLst>
                                </p:cTn>
                              </p:par>
                            </p:childTnLst>
                          </p:cTn>
                        </p:par>
                        <p:par>
                          <p:cTn id="20" fill="hold">
                            <p:stCondLst>
                              <p:cond delay="3500"/>
                            </p:stCondLst>
                            <p:childTnLst>
                              <p:par>
                                <p:cTn id="21" presetID="16" presetClass="entr" presetSubtype="21" fill="hold" nodeType="after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arn(inVertical)">
                                      <p:cBhvr>
                                        <p:cTn id="2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67544" y="476672"/>
            <a:ext cx="8208912" cy="5832648"/>
          </a:xfrm>
        </p:spPr>
        <p:txBody>
          <a:bodyPr>
            <a:normAutofit/>
          </a:bodyPr>
          <a:lstStyle/>
          <a:p>
            <a:pPr indent="182880" algn="just"/>
            <a:r>
              <a:rPr lang="ru-RU" dirty="0">
                <a:solidFill>
                  <a:srgbClr val="002060"/>
                </a:solidFill>
              </a:rPr>
              <a:t>- </a:t>
            </a:r>
            <a:r>
              <a:rPr lang="ru-RU" sz="1900" dirty="0">
                <a:solidFill>
                  <a:srgbClr val="002060"/>
                </a:solidFill>
                <a:latin typeface="Times New Roman" panose="02020603050405020304" pitchFamily="18" charset="0"/>
                <a:cs typeface="Times New Roman" panose="02020603050405020304" pitchFamily="18" charset="0"/>
              </a:rPr>
              <a:t>Ребята, закройте глаза, представьте, что мы живем у подножия вулкана в уютном доме, у нас есть собачка и маленький котенок, красивый автомобиль. Ученые – вулканологи предупредили о возможном извержении через неделю. Что же мы должны сделать,  как поступить? (ответы детей: покинуть опасную территорию, закрыть все двери и окна, поставить автомобили в гараж, животных поместить в закрытые помещения, запастись продуктами питания и водой, найти возвышенное место)</a:t>
            </a:r>
          </a:p>
          <a:p>
            <a:pPr indent="182880" algn="just"/>
            <a:r>
              <a:rPr lang="ru-RU" sz="1900" dirty="0">
                <a:solidFill>
                  <a:srgbClr val="002060"/>
                </a:solidFill>
                <a:latin typeface="Times New Roman" panose="02020603050405020304" pitchFamily="18" charset="0"/>
                <a:cs typeface="Times New Roman" panose="02020603050405020304" pitchFamily="18" charset="0"/>
              </a:rPr>
              <a:t>- И вот наш вулкан начал извергаться, что мы делаем теперь? (ответы детей: защитить голову от камней и пепла, избегать возможности находиться рядом с вулканом, укрыться на возвышенном месте).</a:t>
            </a:r>
          </a:p>
          <a:p>
            <a:pPr indent="182880" algn="just"/>
            <a:r>
              <a:rPr lang="ru-RU" sz="1900" dirty="0">
                <a:solidFill>
                  <a:srgbClr val="002060"/>
                </a:solidFill>
                <a:latin typeface="Times New Roman" panose="02020603050405020304" pitchFamily="18" charset="0"/>
                <a:cs typeface="Times New Roman" panose="02020603050405020304" pitchFamily="18" charset="0"/>
              </a:rPr>
              <a:t>- Извержение закончилось, вокруг пепел, какие наши действия (ответы детей: защитить рот и нос марлевыми повязками, избегать езды на автомобиле, очистить от пепла круши домов, чтобы они не обрушились).</a:t>
            </a:r>
          </a:p>
          <a:p>
            <a:pPr indent="182880" algn="just"/>
            <a:r>
              <a:rPr lang="ru-RU" sz="1900" dirty="0">
                <a:solidFill>
                  <a:srgbClr val="002060"/>
                </a:solidFill>
                <a:latin typeface="Times New Roman" panose="02020603050405020304" pitchFamily="18" charset="0"/>
                <a:cs typeface="Times New Roman" panose="02020603050405020304" pitchFamily="18" charset="0"/>
              </a:rPr>
              <a:t>- Молодцы, мне очень понравилось, как вы рассуждали.</a:t>
            </a:r>
          </a:p>
          <a:p>
            <a:pPr indent="182880" algn="just"/>
            <a:r>
              <a:rPr lang="ru-RU" sz="1900" dirty="0">
                <a:solidFill>
                  <a:srgbClr val="002060"/>
                </a:solidFill>
                <a:latin typeface="Times New Roman" panose="02020603050405020304" pitchFamily="18" charset="0"/>
                <a:cs typeface="Times New Roman" panose="02020603050405020304" pitchFamily="18" charset="0"/>
              </a:rPr>
              <a:t>- Посмотрите на карту мира </a:t>
            </a:r>
            <a:r>
              <a:rPr lang="ru-RU" sz="1900" b="1" dirty="0">
                <a:solidFill>
                  <a:srgbClr val="002060"/>
                </a:solidFill>
                <a:latin typeface="Times New Roman" panose="02020603050405020304" pitchFamily="18" charset="0"/>
                <a:cs typeface="Times New Roman" panose="02020603050405020304" pitchFamily="18" charset="0"/>
              </a:rPr>
              <a:t>(слайд </a:t>
            </a:r>
            <a:r>
              <a:rPr lang="ru-RU" sz="1900" b="1" dirty="0" smtClean="0">
                <a:solidFill>
                  <a:srgbClr val="002060"/>
                </a:solidFill>
                <a:latin typeface="Times New Roman" panose="02020603050405020304" pitchFamily="18" charset="0"/>
                <a:cs typeface="Times New Roman" panose="02020603050405020304" pitchFamily="18" charset="0"/>
              </a:rPr>
              <a:t>15)</a:t>
            </a:r>
            <a:r>
              <a:rPr lang="ru-RU" sz="1900" dirty="0" smtClean="0">
                <a:solidFill>
                  <a:srgbClr val="002060"/>
                </a:solidFill>
                <a:latin typeface="Times New Roman" panose="02020603050405020304" pitchFamily="18" charset="0"/>
                <a:cs typeface="Times New Roman" panose="02020603050405020304" pitchFamily="18" charset="0"/>
              </a:rPr>
              <a:t>, </a:t>
            </a:r>
            <a:r>
              <a:rPr lang="ru-RU" sz="1900" dirty="0">
                <a:solidFill>
                  <a:srgbClr val="002060"/>
                </a:solidFill>
                <a:latin typeface="Times New Roman" panose="02020603050405020304" pitchFamily="18" charset="0"/>
                <a:cs typeface="Times New Roman" panose="02020603050405020304" pitchFamily="18" charset="0"/>
              </a:rPr>
              <a:t>красными треугольниками показаны крупные вулканы, очень много их на Земле.</a:t>
            </a:r>
          </a:p>
          <a:p>
            <a:pPr indent="182880" algn="just"/>
            <a:endParaRPr lang="ru-RU" dirty="0">
              <a:solidFill>
                <a:srgbClr val="002060"/>
              </a:solidFill>
            </a:endParaRPr>
          </a:p>
        </p:txBody>
      </p:sp>
    </p:spTree>
    <p:extLst>
      <p:ext uri="{BB962C8B-B14F-4D97-AF65-F5344CB8AC3E}">
        <p14:creationId xmlns:p14="http://schemas.microsoft.com/office/powerpoint/2010/main" val="41234937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Заголовок 1"/>
          <p:cNvPicPr>
            <a:picLocks noGrp="1" noChangeArrowheads="1"/>
          </p:cNvPicPr>
          <p:nvPr>
            <p:ph type="title"/>
          </p:nvPr>
        </p:nvPicPr>
        <p:blipFill>
          <a:blip r:embed="rId2">
            <a:extLst>
              <a:ext uri="{28A0092B-C50C-407E-A947-70E740481C1C}">
                <a14:useLocalDpi xmlns:a14="http://schemas.microsoft.com/office/drawing/2010/main" val="0"/>
              </a:ext>
            </a:extLst>
          </a:blip>
          <a:stretch>
            <a:fillRect/>
          </a:stretch>
        </p:blipFill>
        <p:spPr bwMode="auto">
          <a:xfrm>
            <a:off x="1403648" y="260648"/>
            <a:ext cx="6250328" cy="1143000"/>
          </a:xfrm>
        </p:spPr>
      </p:pic>
      <p:pic>
        <p:nvPicPr>
          <p:cNvPr id="5" name="Содержимое 3" descr="мировая карта.jpg"/>
          <p:cNvPicPr>
            <a:picLocks noGrp="1" noChangeAspect="1"/>
          </p:cNvPicPr>
          <p:nvPr>
            <p:ph sz="quarter" idx="13"/>
          </p:nvPr>
        </p:nvPicPr>
        <p:blipFill>
          <a:blip r:embed="rId3">
            <a:extLst>
              <a:ext uri="{28A0092B-C50C-407E-A947-70E740481C1C}">
                <a14:useLocalDpi xmlns:a14="http://schemas.microsoft.com/office/drawing/2010/main" val="0"/>
              </a:ext>
            </a:extLst>
          </a:blip>
          <a:stretch>
            <a:fillRect/>
          </a:stretch>
        </p:blipFill>
        <p:spPr>
          <a:xfrm>
            <a:off x="539552" y="1556792"/>
            <a:ext cx="7992888" cy="4896544"/>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5647364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67544" y="764704"/>
            <a:ext cx="8352928" cy="5616624"/>
          </a:xfrm>
        </p:spPr>
        <p:txBody>
          <a:bodyPr>
            <a:normAutofit/>
          </a:bodyPr>
          <a:lstStyle/>
          <a:p>
            <a:pPr indent="182880" algn="just"/>
            <a:r>
              <a:rPr lang="ru-RU" dirty="0">
                <a:solidFill>
                  <a:srgbClr val="002060"/>
                </a:solidFill>
              </a:rPr>
              <a:t>- </a:t>
            </a:r>
            <a:r>
              <a:rPr lang="ru-RU" sz="1800" dirty="0">
                <a:solidFill>
                  <a:srgbClr val="002060"/>
                </a:solidFill>
                <a:latin typeface="Times New Roman" panose="02020603050405020304" pitchFamily="18" charset="0"/>
                <a:cs typeface="Times New Roman" panose="02020603050405020304" pitchFamily="18" charset="0"/>
              </a:rPr>
              <a:t>Вулканы – несмотря на их грозность очень красивые горы(</a:t>
            </a:r>
            <a:r>
              <a:rPr lang="ru-RU" sz="1800" b="1" dirty="0">
                <a:solidFill>
                  <a:srgbClr val="002060"/>
                </a:solidFill>
                <a:latin typeface="Times New Roman" panose="02020603050405020304" pitchFamily="18" charset="0"/>
                <a:cs typeface="Times New Roman" panose="02020603050405020304" pitchFamily="18" charset="0"/>
              </a:rPr>
              <a:t>слайд </a:t>
            </a:r>
            <a:r>
              <a:rPr lang="ru-RU" sz="1800" b="1" dirty="0" smtClean="0">
                <a:solidFill>
                  <a:srgbClr val="002060"/>
                </a:solidFill>
                <a:latin typeface="Times New Roman" panose="02020603050405020304" pitchFamily="18" charset="0"/>
                <a:cs typeface="Times New Roman" panose="02020603050405020304" pitchFamily="18" charset="0"/>
              </a:rPr>
              <a:t>17</a:t>
            </a:r>
            <a:r>
              <a:rPr lang="ru-RU" sz="1800" dirty="0" smtClean="0">
                <a:solidFill>
                  <a:srgbClr val="002060"/>
                </a:solidFill>
                <a:latin typeface="Times New Roman" panose="02020603050405020304" pitchFamily="18" charset="0"/>
                <a:cs typeface="Times New Roman" panose="02020603050405020304" pitchFamily="18" charset="0"/>
              </a:rPr>
              <a:t>). </a:t>
            </a:r>
            <a:r>
              <a:rPr lang="ru-RU" sz="1800" dirty="0">
                <a:solidFill>
                  <a:srgbClr val="002060"/>
                </a:solidFill>
                <a:latin typeface="Times New Roman" panose="02020603050405020304" pitchFamily="18" charset="0"/>
                <a:cs typeface="Times New Roman" panose="02020603050405020304" pitchFamily="18" charset="0"/>
              </a:rPr>
              <a:t>В нашей стране на Дальнем Востоке, Камчатке, тоже есть вулканы. Туристы приезжают туда полюбоваться красотой и удивительным миром вулканов.</a:t>
            </a:r>
            <a:r>
              <a:rPr lang="ru-RU" sz="1800" b="1" dirty="0">
                <a:solidFill>
                  <a:srgbClr val="002060"/>
                </a:solidFill>
                <a:latin typeface="Times New Roman" panose="02020603050405020304" pitchFamily="18" charset="0"/>
                <a:cs typeface="Times New Roman" panose="02020603050405020304" pitchFamily="18" charset="0"/>
              </a:rPr>
              <a:t>(слайд </a:t>
            </a:r>
            <a:r>
              <a:rPr lang="ru-RU" sz="1800" b="1" dirty="0" smtClean="0">
                <a:solidFill>
                  <a:srgbClr val="002060"/>
                </a:solidFill>
                <a:latin typeface="Times New Roman" panose="02020603050405020304" pitchFamily="18" charset="0"/>
                <a:cs typeface="Times New Roman" panose="02020603050405020304" pitchFamily="18" charset="0"/>
              </a:rPr>
              <a:t>18)</a:t>
            </a:r>
            <a:endParaRPr lang="ru-RU" sz="1800" dirty="0">
              <a:solidFill>
                <a:srgbClr val="002060"/>
              </a:solidFill>
              <a:latin typeface="Times New Roman" panose="02020603050405020304" pitchFamily="18" charset="0"/>
              <a:cs typeface="Times New Roman" panose="02020603050405020304" pitchFamily="18" charset="0"/>
            </a:endParaRPr>
          </a:p>
          <a:p>
            <a:pPr indent="182880" algn="just"/>
            <a:r>
              <a:rPr lang="ru-RU" sz="1800" dirty="0">
                <a:solidFill>
                  <a:srgbClr val="002060"/>
                </a:solidFill>
                <a:latin typeface="Times New Roman" panose="02020603050405020304" pitchFamily="18" charset="0"/>
                <a:cs typeface="Times New Roman" panose="02020603050405020304" pitchFamily="18" charset="0"/>
              </a:rPr>
              <a:t>- </a:t>
            </a:r>
            <a:r>
              <a:rPr lang="ru-RU" sz="1800" dirty="0" smtClean="0">
                <a:solidFill>
                  <a:srgbClr val="002060"/>
                </a:solidFill>
                <a:latin typeface="Times New Roman" panose="02020603050405020304" pitchFamily="18" charset="0"/>
                <a:cs typeface="Times New Roman" panose="02020603050405020304" pitchFamily="18" charset="0"/>
              </a:rPr>
              <a:t>Хотите превратиться </a:t>
            </a:r>
            <a:r>
              <a:rPr lang="ru-RU" sz="1800" dirty="0">
                <a:solidFill>
                  <a:srgbClr val="002060"/>
                </a:solidFill>
                <a:latin typeface="Times New Roman" panose="02020603050405020304" pitchFamily="18" charset="0"/>
                <a:cs typeface="Times New Roman" panose="02020603050405020304" pitchFamily="18" charset="0"/>
              </a:rPr>
              <a:t>в маленьких ученых-вулканологов и сами </a:t>
            </a:r>
            <a:r>
              <a:rPr lang="ru-RU" sz="1800" dirty="0" smtClean="0">
                <a:solidFill>
                  <a:srgbClr val="002060"/>
                </a:solidFill>
                <a:latin typeface="Times New Roman" panose="02020603050405020304" pitchFamily="18" charset="0"/>
                <a:cs typeface="Times New Roman" panose="02020603050405020304" pitchFamily="18" charset="0"/>
              </a:rPr>
              <a:t>попробовать </a:t>
            </a:r>
            <a:r>
              <a:rPr lang="ru-RU" sz="1800" dirty="0">
                <a:solidFill>
                  <a:srgbClr val="002060"/>
                </a:solidFill>
                <a:latin typeface="Times New Roman" panose="02020603050405020304" pitchFamily="18" charset="0"/>
                <a:cs typeface="Times New Roman" panose="02020603050405020304" pitchFamily="18" charset="0"/>
              </a:rPr>
              <a:t>сделать вулкан и посмотреть на его извержение. Но прежде немного отдохнем. </a:t>
            </a:r>
          </a:p>
          <a:p>
            <a:pPr indent="182880" algn="just"/>
            <a:r>
              <a:rPr lang="ru-RU" sz="1800" dirty="0" err="1">
                <a:solidFill>
                  <a:srgbClr val="002060"/>
                </a:solidFill>
                <a:latin typeface="Times New Roman" panose="02020603050405020304" pitchFamily="18" charset="0"/>
                <a:cs typeface="Times New Roman" panose="02020603050405020304" pitchFamily="18" charset="0"/>
              </a:rPr>
              <a:t>Физминутка</a:t>
            </a:r>
            <a:r>
              <a:rPr lang="ru-RU" sz="1800" dirty="0">
                <a:solidFill>
                  <a:srgbClr val="002060"/>
                </a:solidFill>
                <a:latin typeface="Times New Roman" panose="02020603050405020304" pitchFamily="18" charset="0"/>
                <a:cs typeface="Times New Roman" panose="02020603050405020304" pitchFamily="18" charset="0"/>
              </a:rPr>
              <a:t>.</a:t>
            </a:r>
          </a:p>
          <a:p>
            <a:pPr indent="182880" algn="just"/>
            <a:r>
              <a:rPr lang="ru-RU" sz="1800" dirty="0">
                <a:solidFill>
                  <a:srgbClr val="002060"/>
                </a:solidFill>
                <a:latin typeface="Times New Roman" panose="02020603050405020304" pitchFamily="18" charset="0"/>
                <a:cs typeface="Times New Roman" panose="02020603050405020304" pitchFamily="18" charset="0"/>
              </a:rPr>
              <a:t>После </a:t>
            </a:r>
            <a:r>
              <a:rPr lang="ru-RU" sz="1800" dirty="0" err="1">
                <a:solidFill>
                  <a:srgbClr val="002060"/>
                </a:solidFill>
                <a:latin typeface="Times New Roman" panose="02020603050405020304" pitchFamily="18" charset="0"/>
                <a:cs typeface="Times New Roman" panose="02020603050405020304" pitchFamily="18" charset="0"/>
              </a:rPr>
              <a:t>физминутки</a:t>
            </a:r>
            <a:r>
              <a:rPr lang="ru-RU" sz="1800" dirty="0">
                <a:solidFill>
                  <a:srgbClr val="002060"/>
                </a:solidFill>
                <a:latin typeface="Times New Roman" panose="02020603050405020304" pitchFamily="18" charset="0"/>
                <a:cs typeface="Times New Roman" panose="02020603050405020304" pitchFamily="18" charset="0"/>
              </a:rPr>
              <a:t> дети проходят к столам и проводится опыт по изготовлению вулкана. Пластиковая тарелка выполняет роль Земли, пластиковый стаканчик – жерло, форма вулкана – конус выполнена из картона. На жерло одеваем конус, кладем чайную ложку соды, моющего средства, добавляем красную краску. После чего готовые вулканы ставятся на середины столов и воспитатель сам добавляет лимонную кислоту (сок лимона</a:t>
            </a:r>
            <a:r>
              <a:rPr lang="ru-RU" sz="1800" dirty="0" smtClean="0">
                <a:solidFill>
                  <a:srgbClr val="002060"/>
                </a:solidFill>
                <a:latin typeface="Times New Roman" panose="02020603050405020304" pitchFamily="18" charset="0"/>
                <a:cs typeface="Times New Roman" panose="02020603050405020304" pitchFamily="18" charset="0"/>
              </a:rPr>
              <a:t>)</a:t>
            </a:r>
            <a:r>
              <a:rPr lang="en-US" sz="1800" dirty="0" smtClean="0">
                <a:solidFill>
                  <a:srgbClr val="002060"/>
                </a:solidFill>
                <a:latin typeface="Times New Roman" panose="02020603050405020304" pitchFamily="18" charset="0"/>
                <a:cs typeface="Times New Roman" panose="02020603050405020304" pitchFamily="18" charset="0"/>
              </a:rPr>
              <a:t> [1,23]</a:t>
            </a:r>
            <a:r>
              <a:rPr lang="ru-RU" sz="1800" dirty="0" smtClean="0">
                <a:solidFill>
                  <a:srgbClr val="002060"/>
                </a:solidFill>
                <a:latin typeface="Times New Roman" panose="02020603050405020304" pitchFamily="18" charset="0"/>
                <a:cs typeface="Times New Roman" panose="02020603050405020304" pitchFamily="18" charset="0"/>
              </a:rPr>
              <a:t>.</a:t>
            </a:r>
            <a:endParaRPr lang="ru-RU" sz="1800" dirty="0">
              <a:solidFill>
                <a:srgbClr val="002060"/>
              </a:solidFill>
              <a:latin typeface="Times New Roman" panose="02020603050405020304" pitchFamily="18" charset="0"/>
              <a:cs typeface="Times New Roman" panose="02020603050405020304" pitchFamily="18" charset="0"/>
            </a:endParaRPr>
          </a:p>
          <a:p>
            <a:pPr indent="182880" algn="just"/>
            <a:r>
              <a:rPr lang="ru-RU" sz="1800" dirty="0">
                <a:solidFill>
                  <a:srgbClr val="002060"/>
                </a:solidFill>
                <a:latin typeface="Times New Roman" panose="02020603050405020304" pitchFamily="18" charset="0"/>
                <a:cs typeface="Times New Roman" panose="02020603050405020304" pitchFamily="18" charset="0"/>
              </a:rPr>
              <a:t>Наблюдаем извержение вулкана.</a:t>
            </a:r>
          </a:p>
          <a:p>
            <a:endParaRPr lang="ru-RU" dirty="0">
              <a:solidFill>
                <a:srgbClr val="002060"/>
              </a:solidFill>
            </a:endParaRPr>
          </a:p>
        </p:txBody>
      </p:sp>
    </p:spTree>
    <p:extLst>
      <p:ext uri="{BB962C8B-B14F-4D97-AF65-F5344CB8AC3E}">
        <p14:creationId xmlns:p14="http://schemas.microsoft.com/office/powerpoint/2010/main" val="8807340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informfish.ru/photo_kamchatka_vulkany_kar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404663"/>
            <a:ext cx="8064698" cy="61199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674704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img0.liveinternet.ru/images/attach/b/3/28/464/28464153_pic_2005510_16mn50s20mls46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1975" y="260350"/>
            <a:ext cx="3505200" cy="2535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http://im3-tub-ru.yandex.net/i?id=293417371-12-7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16488" y="260350"/>
            <a:ext cx="3744912" cy="239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http://im7-tub-ru.yandex.net/i?id=456860187-20-7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6238" y="1804988"/>
            <a:ext cx="3168650" cy="197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http://im5-tub-ru.yandex.net/i?id=97974447-01-7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1975" y="3500438"/>
            <a:ext cx="3505200" cy="295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2" descr="http://im8-tub-ru.yandex.net/i?id=202293783-51-7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26013" y="3500438"/>
            <a:ext cx="3744912" cy="295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25907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1249"/>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67544" y="332656"/>
            <a:ext cx="7992888" cy="4320480"/>
          </a:xfrm>
        </p:spPr>
        <p:txBody>
          <a:bodyPr>
            <a:normAutofit/>
          </a:bodyPr>
          <a:lstStyle/>
          <a:p>
            <a:pPr indent="182880"/>
            <a:r>
              <a:rPr lang="ru-RU" sz="1800" dirty="0" smtClean="0">
                <a:solidFill>
                  <a:srgbClr val="002060"/>
                </a:solidFill>
                <a:latin typeface="Times New Roman" panose="02020603050405020304" pitchFamily="18" charset="0"/>
                <a:cs typeface="Times New Roman" panose="02020603050405020304" pitchFamily="18" charset="0"/>
              </a:rPr>
              <a:t>Дети </a:t>
            </a:r>
            <a:r>
              <a:rPr lang="ru-RU" sz="1800" dirty="0">
                <a:solidFill>
                  <a:srgbClr val="002060"/>
                </a:solidFill>
                <a:latin typeface="Times New Roman" panose="02020603050405020304" pitchFamily="18" charset="0"/>
                <a:cs typeface="Times New Roman" panose="02020603050405020304" pitchFamily="18" charset="0"/>
              </a:rPr>
              <a:t>приглашаются в центр группы, где стоит маленький столик накрытый красивой салфеткой (под салфеткой макет вулкана, внутри сладкий сюрприз).</a:t>
            </a:r>
          </a:p>
          <a:p>
            <a:pPr indent="182880"/>
            <a:r>
              <a:rPr lang="ru-RU" sz="1800" dirty="0">
                <a:solidFill>
                  <a:srgbClr val="002060"/>
                </a:solidFill>
                <a:latin typeface="Times New Roman" panose="02020603050405020304" pitchFamily="18" charset="0"/>
                <a:cs typeface="Times New Roman" panose="02020603050405020304" pitchFamily="18" charset="0"/>
              </a:rPr>
              <a:t>- Ребята, но не все вулканы такие грозные, у меня есть вулкан, который не извергает камни, лаву, бомбы, а извергает сладкие подарки. (Из кратера макета достаются конфеты).</a:t>
            </a:r>
          </a:p>
          <a:p>
            <a:pPr indent="182880"/>
            <a:r>
              <a:rPr lang="ru-RU" sz="1800" dirty="0">
                <a:solidFill>
                  <a:srgbClr val="002060"/>
                </a:solidFill>
                <a:latin typeface="Times New Roman" panose="02020603050405020304" pitchFamily="18" charset="0"/>
                <a:cs typeface="Times New Roman" panose="02020603050405020304" pitchFamily="18" charset="0"/>
              </a:rPr>
              <a:t>-Скажите пожалуйста, что вы нового и интересного узнали из сегодняшнего занятия?</a:t>
            </a:r>
          </a:p>
          <a:p>
            <a:pPr indent="182880"/>
            <a:r>
              <a:rPr lang="ru-RU" sz="1800" dirty="0">
                <a:solidFill>
                  <a:srgbClr val="002060"/>
                </a:solidFill>
                <a:latin typeface="Times New Roman" panose="02020603050405020304" pitchFamily="18" charset="0"/>
                <a:cs typeface="Times New Roman" panose="02020603050405020304" pitchFamily="18" charset="0"/>
              </a:rPr>
              <a:t>- а давайте ответим на самый главный вопрос: почему же все-таки вулкан называют «богом огня»?</a:t>
            </a:r>
          </a:p>
          <a:p>
            <a:pPr indent="182880"/>
            <a:r>
              <a:rPr lang="ru-RU" sz="1800" dirty="0">
                <a:solidFill>
                  <a:srgbClr val="002060"/>
                </a:solidFill>
                <a:latin typeface="Times New Roman" panose="02020603050405020304" pitchFamily="18" charset="0"/>
                <a:cs typeface="Times New Roman" panose="02020603050405020304" pitchFamily="18" charset="0"/>
              </a:rPr>
              <a:t>- Теперь возьмите смайлики по вашему настроению (детям предлагаются веселый и грустный смайлик) и прикрепите их магнитами к доске. Спасибо всем за работу. Вы у меня очень способные и замечательные. </a:t>
            </a:r>
          </a:p>
          <a:p>
            <a:endParaRPr lang="ru-RU" dirty="0"/>
          </a:p>
        </p:txBody>
      </p:sp>
    </p:spTree>
    <p:extLst>
      <p:ext uri="{BB962C8B-B14F-4D97-AF65-F5344CB8AC3E}">
        <p14:creationId xmlns:p14="http://schemas.microsoft.com/office/powerpoint/2010/main" val="1141751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23528" y="188640"/>
            <a:ext cx="8496944" cy="6192688"/>
          </a:xfrm>
        </p:spPr>
        <p:txBody>
          <a:bodyPr>
            <a:normAutofit/>
          </a:bodyPr>
          <a:lstStyle/>
          <a:p>
            <a:pPr algn="ctr"/>
            <a:r>
              <a:rPr lang="ru-RU" sz="2400" b="1" i="1" u="sng" dirty="0" smtClean="0">
                <a:solidFill>
                  <a:srgbClr val="002060"/>
                </a:solidFill>
                <a:latin typeface="Times New Roman" panose="02020603050405020304" pitchFamily="18" charset="0"/>
                <a:cs typeface="Times New Roman" panose="02020603050405020304" pitchFamily="18" charset="0"/>
              </a:rPr>
              <a:t>Введение.</a:t>
            </a:r>
          </a:p>
          <a:p>
            <a:r>
              <a:rPr lang="ru-RU" sz="1800" b="1" i="1" u="sng" dirty="0" smtClean="0">
                <a:solidFill>
                  <a:srgbClr val="002060"/>
                </a:solidFill>
                <a:latin typeface="Times New Roman" panose="02020603050405020304" pitchFamily="18" charset="0"/>
                <a:cs typeface="Times New Roman" panose="02020603050405020304" pitchFamily="18" charset="0"/>
              </a:rPr>
              <a:t>Цель</a:t>
            </a:r>
            <a:r>
              <a:rPr lang="ru-RU" sz="1800" b="1" i="1" u="sng" dirty="0">
                <a:solidFill>
                  <a:srgbClr val="002060"/>
                </a:solidFill>
                <a:latin typeface="Times New Roman" panose="02020603050405020304" pitchFamily="18" charset="0"/>
                <a:cs typeface="Times New Roman" panose="02020603050405020304" pitchFamily="18" charset="0"/>
              </a:rPr>
              <a:t>:</a:t>
            </a:r>
            <a:r>
              <a:rPr lang="ru-RU" sz="1800" dirty="0">
                <a:solidFill>
                  <a:srgbClr val="002060"/>
                </a:solidFill>
                <a:latin typeface="Times New Roman" panose="02020603050405020304" pitchFamily="18" charset="0"/>
                <a:cs typeface="Times New Roman" panose="02020603050405020304" pitchFamily="18" charset="0"/>
              </a:rPr>
              <a:t> дать детям представление </a:t>
            </a:r>
            <a:r>
              <a:rPr lang="ru-RU" sz="1800" dirty="0" smtClean="0">
                <a:solidFill>
                  <a:srgbClr val="002060"/>
                </a:solidFill>
                <a:latin typeface="Times New Roman" panose="02020603050405020304" pitchFamily="18" charset="0"/>
                <a:cs typeface="Times New Roman" panose="02020603050405020304" pitchFamily="18" charset="0"/>
              </a:rPr>
              <a:t>о явлении </a:t>
            </a:r>
            <a:r>
              <a:rPr lang="ru-RU" sz="1800" dirty="0">
                <a:solidFill>
                  <a:srgbClr val="002060"/>
                </a:solidFill>
                <a:latin typeface="Times New Roman" panose="02020603050405020304" pitchFamily="18" charset="0"/>
                <a:cs typeface="Times New Roman" panose="02020603050405020304" pitchFamily="18" charset="0"/>
              </a:rPr>
              <a:t>природы </a:t>
            </a:r>
            <a:r>
              <a:rPr lang="ru-RU" sz="1800" dirty="0" smtClean="0">
                <a:solidFill>
                  <a:srgbClr val="002060"/>
                </a:solidFill>
                <a:latin typeface="Times New Roman" panose="02020603050405020304" pitchFamily="18" charset="0"/>
                <a:cs typeface="Times New Roman" panose="02020603050405020304" pitchFamily="18" charset="0"/>
              </a:rPr>
              <a:t>вулканы.</a:t>
            </a:r>
            <a:endParaRPr lang="ru-RU" sz="1800" dirty="0">
              <a:solidFill>
                <a:srgbClr val="002060"/>
              </a:solidFill>
              <a:latin typeface="Times New Roman" panose="02020603050405020304" pitchFamily="18" charset="0"/>
              <a:cs typeface="Times New Roman" panose="02020603050405020304" pitchFamily="18" charset="0"/>
            </a:endParaRPr>
          </a:p>
          <a:p>
            <a:r>
              <a:rPr lang="ru-RU" sz="1800" b="1" i="1" u="sng" dirty="0" smtClean="0">
                <a:solidFill>
                  <a:srgbClr val="002060"/>
                </a:solidFill>
                <a:latin typeface="Times New Roman" panose="02020603050405020304" pitchFamily="18" charset="0"/>
                <a:cs typeface="Times New Roman" panose="02020603050405020304" pitchFamily="18" charset="0"/>
              </a:rPr>
              <a:t>Задачи:</a:t>
            </a:r>
          </a:p>
          <a:p>
            <a:r>
              <a:rPr lang="ru-RU" sz="1800" dirty="0" smtClean="0">
                <a:solidFill>
                  <a:srgbClr val="002060"/>
                </a:solidFill>
                <a:latin typeface="Times New Roman" panose="02020603050405020304" pitchFamily="18" charset="0"/>
                <a:cs typeface="Times New Roman" panose="02020603050405020304" pitchFamily="18" charset="0"/>
              </a:rPr>
              <a:t>-познакомить с понятием вулкан, его строением, местонахождением и последствиями извержения;</a:t>
            </a:r>
          </a:p>
          <a:p>
            <a:r>
              <a:rPr lang="ru-RU" sz="1800" dirty="0" smtClean="0">
                <a:solidFill>
                  <a:srgbClr val="002060"/>
                </a:solidFill>
                <a:latin typeface="Times New Roman" panose="02020603050405020304" pitchFamily="18" charset="0"/>
                <a:cs typeface="Times New Roman" panose="02020603050405020304" pitchFamily="18" charset="0"/>
              </a:rPr>
              <a:t>-</a:t>
            </a:r>
            <a:r>
              <a:rPr lang="ru-RU" sz="1800" dirty="0">
                <a:solidFill>
                  <a:srgbClr val="002060"/>
                </a:solidFill>
                <a:latin typeface="Times New Roman" panose="02020603050405020304" pitchFamily="18" charset="0"/>
                <a:cs typeface="Times New Roman" panose="02020603050405020304" pitchFamily="18" charset="0"/>
              </a:rPr>
              <a:t>р</a:t>
            </a:r>
            <a:r>
              <a:rPr lang="ru-RU" sz="1800" dirty="0" smtClean="0">
                <a:solidFill>
                  <a:srgbClr val="002060"/>
                </a:solidFill>
                <a:latin typeface="Times New Roman" panose="02020603050405020304" pitchFamily="18" charset="0"/>
                <a:cs typeface="Times New Roman" panose="02020603050405020304" pitchFamily="18" charset="0"/>
              </a:rPr>
              <a:t>азвивать </a:t>
            </a:r>
            <a:r>
              <a:rPr lang="ru-RU" sz="1800" dirty="0">
                <a:solidFill>
                  <a:srgbClr val="002060"/>
                </a:solidFill>
                <a:latin typeface="Times New Roman" panose="02020603050405020304" pitchFamily="18" charset="0"/>
                <a:cs typeface="Times New Roman" panose="02020603050405020304" pitchFamily="18" charset="0"/>
              </a:rPr>
              <a:t>интеллектуальные эмоции детей: создавать условия для возникновения удивления по отношению к наблюдаемым явлениям, для пробуждения интереса к решению поставленных задач, для возможности радоваться сделанному открытию.</a:t>
            </a:r>
          </a:p>
          <a:p>
            <a:r>
              <a:rPr lang="ru-RU" sz="1800" dirty="0" smtClean="0">
                <a:solidFill>
                  <a:srgbClr val="002060"/>
                </a:solidFill>
                <a:latin typeface="Times New Roman" panose="02020603050405020304" pitchFamily="18" charset="0"/>
                <a:cs typeface="Times New Roman" panose="02020603050405020304" pitchFamily="18" charset="0"/>
              </a:rPr>
              <a:t>-воспитывать </a:t>
            </a:r>
            <a:r>
              <a:rPr lang="ru-RU" sz="1800" dirty="0">
                <a:solidFill>
                  <a:srgbClr val="002060"/>
                </a:solidFill>
                <a:latin typeface="Times New Roman" panose="02020603050405020304" pitchFamily="18" charset="0"/>
                <a:cs typeface="Times New Roman" panose="02020603050405020304" pitchFamily="18" charset="0"/>
              </a:rPr>
              <a:t>позитивного отношения к информации, желания анализировать информацию, иметь собственное мнение. Воспитывать умение работать в паре, группе, уважать ответы друг друга</a:t>
            </a:r>
            <a:r>
              <a:rPr lang="ru-RU" sz="1800" dirty="0" smtClean="0">
                <a:solidFill>
                  <a:srgbClr val="002060"/>
                </a:solidFill>
                <a:latin typeface="Times New Roman" panose="02020603050405020304" pitchFamily="18" charset="0"/>
                <a:cs typeface="Times New Roman" panose="02020603050405020304" pitchFamily="18" charset="0"/>
              </a:rPr>
              <a:t>.</a:t>
            </a:r>
          </a:p>
          <a:p>
            <a:r>
              <a:rPr lang="ru-RU" sz="1800" b="1" i="1" u="sng" dirty="0" smtClean="0">
                <a:solidFill>
                  <a:srgbClr val="002060"/>
                </a:solidFill>
                <a:latin typeface="Times New Roman" panose="02020603050405020304" pitchFamily="18" charset="0"/>
                <a:cs typeface="Times New Roman" panose="02020603050405020304" pitchFamily="18" charset="0"/>
              </a:rPr>
              <a:t>Материалы </a:t>
            </a:r>
            <a:r>
              <a:rPr lang="ru-RU" sz="1800" b="1" i="1" u="sng" dirty="0">
                <a:solidFill>
                  <a:srgbClr val="002060"/>
                </a:solidFill>
                <a:latin typeface="Times New Roman" panose="02020603050405020304" pitchFamily="18" charset="0"/>
                <a:cs typeface="Times New Roman" panose="02020603050405020304" pitchFamily="18" charset="0"/>
              </a:rPr>
              <a:t>и оборудование:</a:t>
            </a:r>
            <a:endParaRPr lang="ru-RU" sz="1800" dirty="0">
              <a:solidFill>
                <a:srgbClr val="002060"/>
              </a:solidFill>
              <a:latin typeface="Times New Roman" panose="02020603050405020304" pitchFamily="18" charset="0"/>
              <a:cs typeface="Times New Roman" panose="02020603050405020304" pitchFamily="18" charset="0"/>
            </a:endParaRPr>
          </a:p>
          <a:p>
            <a:r>
              <a:rPr lang="ru-RU" sz="1800" dirty="0">
                <a:solidFill>
                  <a:srgbClr val="002060"/>
                </a:solidFill>
                <a:latin typeface="Times New Roman" panose="02020603050405020304" pitchFamily="18" charset="0"/>
                <a:cs typeface="Times New Roman" panose="02020603050405020304" pitchFamily="18" charset="0"/>
              </a:rPr>
              <a:t>Проектор, ноутбук, пластиковые стаканчики (на каждого ребенка), глубокие пластиковые тарелки (на каждого ребенка), конусу из картона (на каждого ребенка), сода, моющая жидкость (любая), красная краска, уксус, макет вулкана, маленькие ложечки (на каждого ребенка).</a:t>
            </a:r>
          </a:p>
          <a:p>
            <a:r>
              <a:rPr lang="ru-RU" sz="1800" b="1" i="1" u="sng" dirty="0">
                <a:solidFill>
                  <a:srgbClr val="002060"/>
                </a:solidFill>
                <a:latin typeface="Times New Roman" panose="02020603050405020304" pitchFamily="18" charset="0"/>
                <a:cs typeface="Times New Roman" panose="02020603050405020304" pitchFamily="18" charset="0"/>
              </a:rPr>
              <a:t>Предварительная работа: </a:t>
            </a:r>
            <a:r>
              <a:rPr lang="ru-RU" sz="1800" dirty="0">
                <a:solidFill>
                  <a:srgbClr val="002060"/>
                </a:solidFill>
                <a:latin typeface="Times New Roman" panose="02020603050405020304" pitchFamily="18" charset="0"/>
                <a:cs typeface="Times New Roman" panose="02020603050405020304" pitchFamily="18" charset="0"/>
              </a:rPr>
              <a:t>просмотр видеофильма «Вулканы»</a:t>
            </a:r>
          </a:p>
          <a:p>
            <a:endParaRPr lang="ru-RU" dirty="0"/>
          </a:p>
        </p:txBody>
      </p:sp>
    </p:spTree>
    <p:extLst>
      <p:ext uri="{BB962C8B-B14F-4D97-AF65-F5344CB8AC3E}">
        <p14:creationId xmlns:p14="http://schemas.microsoft.com/office/powerpoint/2010/main" val="39950906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23528" y="476672"/>
            <a:ext cx="8208912" cy="5472608"/>
          </a:xfrm>
        </p:spPr>
        <p:txBody>
          <a:bodyPr>
            <a:normAutofit fontScale="40000" lnSpcReduction="20000"/>
          </a:bodyPr>
          <a:lstStyle/>
          <a:p>
            <a:pPr algn="ctr"/>
            <a:r>
              <a:rPr lang="ru-RU" sz="6000" b="1" i="1" dirty="0">
                <a:solidFill>
                  <a:srgbClr val="002060"/>
                </a:solidFill>
                <a:latin typeface="Times New Roman" panose="02020603050405020304" pitchFamily="18" charset="0"/>
                <a:cs typeface="Times New Roman" panose="02020603050405020304" pitchFamily="18" charset="0"/>
              </a:rPr>
              <a:t>Использованная литература:</a:t>
            </a:r>
          </a:p>
          <a:p>
            <a:pPr algn="just"/>
            <a:r>
              <a:rPr lang="ru-RU" sz="4500" dirty="0">
                <a:solidFill>
                  <a:srgbClr val="002060"/>
                </a:solidFill>
                <a:latin typeface="Times New Roman" panose="02020603050405020304" pitchFamily="18" charset="0"/>
                <a:cs typeface="Times New Roman" panose="02020603050405020304" pitchFamily="18" charset="0"/>
              </a:rPr>
              <a:t>1. </a:t>
            </a:r>
            <a:r>
              <a:rPr lang="ru-RU" sz="4500" dirty="0" err="1">
                <a:solidFill>
                  <a:srgbClr val="002060"/>
                </a:solidFill>
                <a:latin typeface="Times New Roman" panose="02020603050405020304" pitchFamily="18" charset="0"/>
                <a:cs typeface="Times New Roman" panose="02020603050405020304" pitchFamily="18" charset="0"/>
              </a:rPr>
              <a:t>Тугушева</a:t>
            </a:r>
            <a:r>
              <a:rPr lang="ru-RU" sz="4500" dirty="0">
                <a:solidFill>
                  <a:srgbClr val="002060"/>
                </a:solidFill>
                <a:latin typeface="Times New Roman" panose="02020603050405020304" pitchFamily="18" charset="0"/>
                <a:cs typeface="Times New Roman" panose="02020603050405020304" pitchFamily="18" charset="0"/>
              </a:rPr>
              <a:t> Г. П., Чистякова А. Е. экспериментальная деятельность детей среднего и старшего дошкольного возраста: Методическое пособие. – СПб.: ДЕТСТВО-ПРЕСС, 2010. – 128с.</a:t>
            </a:r>
          </a:p>
          <a:p>
            <a:pPr algn="just"/>
            <a:r>
              <a:rPr lang="ru-RU" sz="4500" dirty="0">
                <a:solidFill>
                  <a:srgbClr val="002060"/>
                </a:solidFill>
                <a:latin typeface="Times New Roman" panose="02020603050405020304" pitchFamily="18" charset="0"/>
                <a:cs typeface="Times New Roman" panose="02020603050405020304" pitchFamily="18" charset="0"/>
              </a:rPr>
              <a:t>2. Развивающие занятия с детьми 6-7 лет /  Под ред. Л. А. Парамоновой. – М.:ОЛМА Медиа Групп, 2011. – 944с.</a:t>
            </a:r>
          </a:p>
          <a:p>
            <a:pPr algn="just"/>
            <a:r>
              <a:rPr lang="ru-RU" sz="4500" dirty="0">
                <a:solidFill>
                  <a:srgbClr val="002060"/>
                </a:solidFill>
                <a:latin typeface="Times New Roman" panose="02020603050405020304" pitchFamily="18" charset="0"/>
                <a:cs typeface="Times New Roman" panose="02020603050405020304" pitchFamily="18" charset="0"/>
              </a:rPr>
              <a:t>3. Ресурсы Интернет:</a:t>
            </a:r>
          </a:p>
          <a:p>
            <a:pPr lvl="0" algn="just"/>
            <a:r>
              <a:rPr lang="en-US" sz="4500" dirty="0">
                <a:solidFill>
                  <a:srgbClr val="002060"/>
                </a:solidFill>
                <a:latin typeface="Times New Roman" panose="02020603050405020304" pitchFamily="18" charset="0"/>
                <a:cs typeface="Times New Roman" panose="02020603050405020304" pitchFamily="18" charset="0"/>
              </a:rPr>
              <a:t>www</a:t>
            </a:r>
            <a:r>
              <a:rPr lang="ru-RU" sz="4500" dirty="0">
                <a:solidFill>
                  <a:srgbClr val="002060"/>
                </a:solidFill>
                <a:latin typeface="Times New Roman" panose="02020603050405020304" pitchFamily="18" charset="0"/>
                <a:cs typeface="Times New Roman" panose="02020603050405020304" pitchFamily="18" charset="0"/>
              </a:rPr>
              <a:t>/</a:t>
            </a:r>
            <a:r>
              <a:rPr lang="en-US" sz="4500" dirty="0">
                <a:solidFill>
                  <a:srgbClr val="002060"/>
                </a:solidFill>
                <a:latin typeface="Times New Roman" panose="02020603050405020304" pitchFamily="18" charset="0"/>
                <a:cs typeface="Times New Roman" panose="02020603050405020304" pitchFamily="18" charset="0"/>
              </a:rPr>
              <a:t>uchportal.ru</a:t>
            </a:r>
            <a:endParaRPr lang="ru-RU" sz="4500" dirty="0">
              <a:solidFill>
                <a:srgbClr val="002060"/>
              </a:solidFill>
              <a:latin typeface="Times New Roman" panose="02020603050405020304" pitchFamily="18" charset="0"/>
              <a:cs typeface="Times New Roman" panose="02020603050405020304" pitchFamily="18" charset="0"/>
            </a:endParaRPr>
          </a:p>
          <a:p>
            <a:pPr lvl="0" algn="just"/>
            <a:r>
              <a:rPr lang="en-US" sz="4500" u="sng" dirty="0">
                <a:solidFill>
                  <a:srgbClr val="002060"/>
                </a:solidFill>
                <a:latin typeface="Times New Roman" panose="02020603050405020304" pitchFamily="18" charset="0"/>
                <a:cs typeface="Times New Roman" panose="02020603050405020304" pitchFamily="18" charset="0"/>
                <a:hlinkClick r:id="rId2"/>
              </a:rPr>
              <a:t>www</a:t>
            </a:r>
            <a:r>
              <a:rPr lang="ru-RU" sz="4500" u="sng" dirty="0">
                <a:solidFill>
                  <a:srgbClr val="002060"/>
                </a:solidFill>
                <a:latin typeface="Times New Roman" panose="02020603050405020304" pitchFamily="18" charset="0"/>
                <a:cs typeface="Times New Roman" panose="02020603050405020304" pitchFamily="18" charset="0"/>
                <a:hlinkClick r:id="rId2"/>
              </a:rPr>
              <a:t>.</a:t>
            </a:r>
            <a:r>
              <a:rPr lang="en-US" sz="4500" u="sng" dirty="0" err="1">
                <a:solidFill>
                  <a:srgbClr val="002060"/>
                </a:solidFill>
                <a:latin typeface="Times New Roman" panose="02020603050405020304" pitchFamily="18" charset="0"/>
                <a:cs typeface="Times New Roman" panose="02020603050405020304" pitchFamily="18" charset="0"/>
                <a:hlinkClick r:id="rId2"/>
              </a:rPr>
              <a:t>slavianin</a:t>
            </a:r>
            <a:r>
              <a:rPr lang="ru-RU" sz="4500" u="sng" dirty="0">
                <a:solidFill>
                  <a:srgbClr val="002060"/>
                </a:solidFill>
                <a:latin typeface="Times New Roman" panose="02020603050405020304" pitchFamily="18" charset="0"/>
                <a:cs typeface="Times New Roman" panose="02020603050405020304" pitchFamily="18" charset="0"/>
                <a:hlinkClick r:id="rId2"/>
              </a:rPr>
              <a:t>.</a:t>
            </a:r>
            <a:r>
              <a:rPr lang="en-US" sz="4500" u="sng" dirty="0" err="1">
                <a:solidFill>
                  <a:srgbClr val="002060"/>
                </a:solidFill>
                <a:latin typeface="Times New Roman" panose="02020603050405020304" pitchFamily="18" charset="0"/>
                <a:cs typeface="Times New Roman" panose="02020603050405020304" pitchFamily="18" charset="0"/>
                <a:hlinkClick r:id="rId2"/>
              </a:rPr>
              <a:t>ru</a:t>
            </a:r>
            <a:endParaRPr lang="ru-RU" sz="4500" dirty="0">
              <a:solidFill>
                <a:srgbClr val="002060"/>
              </a:solidFill>
              <a:latin typeface="Times New Roman" panose="02020603050405020304" pitchFamily="18" charset="0"/>
              <a:cs typeface="Times New Roman" panose="02020603050405020304" pitchFamily="18" charset="0"/>
            </a:endParaRPr>
          </a:p>
          <a:p>
            <a:pPr lvl="0" algn="just"/>
            <a:r>
              <a:rPr lang="en-US" sz="4500" dirty="0">
                <a:solidFill>
                  <a:srgbClr val="002060"/>
                </a:solidFill>
                <a:latin typeface="Times New Roman" panose="02020603050405020304" pitchFamily="18" charset="0"/>
                <a:cs typeface="Times New Roman" panose="02020603050405020304" pitchFamily="18" charset="0"/>
              </a:rPr>
              <a:t>www.photosight</a:t>
            </a:r>
            <a:r>
              <a:rPr lang="ru-RU" sz="4500" dirty="0">
                <a:solidFill>
                  <a:srgbClr val="002060"/>
                </a:solidFill>
                <a:latin typeface="Times New Roman" panose="02020603050405020304" pitchFamily="18" charset="0"/>
                <a:cs typeface="Times New Roman" panose="02020603050405020304" pitchFamily="18" charset="0"/>
              </a:rPr>
              <a:t>.</a:t>
            </a:r>
            <a:r>
              <a:rPr lang="en-US" sz="4500" dirty="0" err="1">
                <a:solidFill>
                  <a:srgbClr val="002060"/>
                </a:solidFill>
                <a:latin typeface="Times New Roman" panose="02020603050405020304" pitchFamily="18" charset="0"/>
                <a:cs typeface="Times New Roman" panose="02020603050405020304" pitchFamily="18" charset="0"/>
              </a:rPr>
              <a:t>ru</a:t>
            </a:r>
            <a:endParaRPr lang="ru-RU" sz="4500" dirty="0">
              <a:solidFill>
                <a:srgbClr val="002060"/>
              </a:solidFill>
              <a:latin typeface="Times New Roman" panose="02020603050405020304" pitchFamily="18" charset="0"/>
              <a:cs typeface="Times New Roman" panose="02020603050405020304" pitchFamily="18" charset="0"/>
            </a:endParaRPr>
          </a:p>
          <a:p>
            <a:pPr lvl="0" algn="just"/>
            <a:r>
              <a:rPr lang="en-US" sz="4500" u="sng" dirty="0">
                <a:solidFill>
                  <a:srgbClr val="002060"/>
                </a:solidFill>
                <a:latin typeface="Times New Roman" panose="02020603050405020304" pitchFamily="18" charset="0"/>
                <a:cs typeface="Times New Roman" panose="02020603050405020304" pitchFamily="18" charset="0"/>
                <a:hlinkClick r:id="rId3"/>
              </a:rPr>
              <a:t>www.ponimanie.net</a:t>
            </a:r>
            <a:endParaRPr lang="ru-RU" sz="4500" dirty="0">
              <a:solidFill>
                <a:srgbClr val="002060"/>
              </a:solidFill>
              <a:latin typeface="Times New Roman" panose="02020603050405020304" pitchFamily="18" charset="0"/>
              <a:cs typeface="Times New Roman" panose="02020603050405020304" pitchFamily="18" charset="0"/>
            </a:endParaRPr>
          </a:p>
          <a:p>
            <a:pPr lvl="0" algn="just"/>
            <a:r>
              <a:rPr lang="en-US" sz="4500" u="sng" dirty="0">
                <a:solidFill>
                  <a:srgbClr val="002060"/>
                </a:solidFill>
                <a:latin typeface="Times New Roman" panose="02020603050405020304" pitchFamily="18" charset="0"/>
                <a:cs typeface="Times New Roman" panose="02020603050405020304" pitchFamily="18" charset="0"/>
                <a:hlinkClick r:id="rId4"/>
              </a:rPr>
              <a:t>www.naturewonders.chat.ru</a:t>
            </a:r>
            <a:endParaRPr lang="ru-RU" sz="4500" dirty="0">
              <a:solidFill>
                <a:srgbClr val="002060"/>
              </a:solidFill>
              <a:latin typeface="Times New Roman" panose="02020603050405020304" pitchFamily="18" charset="0"/>
              <a:cs typeface="Times New Roman" panose="02020603050405020304" pitchFamily="18" charset="0"/>
            </a:endParaRPr>
          </a:p>
          <a:p>
            <a:pPr lvl="0" algn="just"/>
            <a:r>
              <a:rPr lang="en-US" sz="4500" u="sng" dirty="0">
                <a:solidFill>
                  <a:srgbClr val="002060"/>
                </a:solidFill>
                <a:latin typeface="Times New Roman" panose="02020603050405020304" pitchFamily="18" charset="0"/>
                <a:cs typeface="Times New Roman" panose="02020603050405020304" pitchFamily="18" charset="0"/>
                <a:hlinkClick r:id="rId5"/>
              </a:rPr>
              <a:t>www.ansar.ru</a:t>
            </a:r>
            <a:endParaRPr lang="ru-RU" sz="4500" dirty="0">
              <a:solidFill>
                <a:srgbClr val="002060"/>
              </a:solidFill>
              <a:latin typeface="Times New Roman" panose="02020603050405020304" pitchFamily="18" charset="0"/>
              <a:cs typeface="Times New Roman" panose="02020603050405020304" pitchFamily="18" charset="0"/>
            </a:endParaRPr>
          </a:p>
          <a:p>
            <a:pPr lvl="0" algn="just"/>
            <a:r>
              <a:rPr lang="en-US" sz="4500" u="sng" dirty="0">
                <a:solidFill>
                  <a:srgbClr val="002060"/>
                </a:solidFill>
                <a:latin typeface="Times New Roman" panose="02020603050405020304" pitchFamily="18" charset="0"/>
                <a:cs typeface="Times New Roman" panose="02020603050405020304" pitchFamily="18" charset="0"/>
                <a:hlinkClick r:id="rId6"/>
              </a:rPr>
              <a:t>www.manyphoto.ru</a:t>
            </a:r>
            <a:endParaRPr lang="ru-RU" sz="4500" dirty="0">
              <a:solidFill>
                <a:srgbClr val="002060"/>
              </a:solidFill>
              <a:latin typeface="Times New Roman" panose="02020603050405020304" pitchFamily="18" charset="0"/>
              <a:cs typeface="Times New Roman" panose="02020603050405020304" pitchFamily="18" charset="0"/>
            </a:endParaRPr>
          </a:p>
          <a:p>
            <a:pPr lvl="0" algn="just"/>
            <a:r>
              <a:rPr lang="en-US" sz="4500" u="sng" dirty="0">
                <a:solidFill>
                  <a:srgbClr val="002060"/>
                </a:solidFill>
                <a:latin typeface="Times New Roman" panose="02020603050405020304" pitchFamily="18" charset="0"/>
                <a:cs typeface="Times New Roman" panose="02020603050405020304" pitchFamily="18" charset="0"/>
                <a:hlinkClick r:id="rId7"/>
              </a:rPr>
              <a:t>www.ntwsland.ru</a:t>
            </a:r>
            <a:endParaRPr lang="ru-RU" sz="4500" dirty="0">
              <a:solidFill>
                <a:srgbClr val="002060"/>
              </a:solidFill>
              <a:latin typeface="Times New Roman" panose="02020603050405020304" pitchFamily="18" charset="0"/>
              <a:cs typeface="Times New Roman" panose="02020603050405020304" pitchFamily="18" charset="0"/>
            </a:endParaRPr>
          </a:p>
          <a:p>
            <a:pPr lvl="0" algn="just"/>
            <a:r>
              <a:rPr lang="en-US" sz="4500" u="sng" dirty="0">
                <a:solidFill>
                  <a:srgbClr val="002060"/>
                </a:solidFill>
                <a:latin typeface="Times New Roman" panose="02020603050405020304" pitchFamily="18" charset="0"/>
                <a:cs typeface="Times New Roman" panose="02020603050405020304" pitchFamily="18" charset="0"/>
                <a:hlinkClick r:id="rId8"/>
              </a:rPr>
              <a:t>www.peoplephoto.ru</a:t>
            </a:r>
            <a:endParaRPr lang="ru-RU" sz="4500" dirty="0">
              <a:solidFill>
                <a:srgbClr val="002060"/>
              </a:solidFill>
              <a:latin typeface="Times New Roman" panose="02020603050405020304" pitchFamily="18" charset="0"/>
              <a:cs typeface="Times New Roman" panose="02020603050405020304" pitchFamily="18" charset="0"/>
            </a:endParaRPr>
          </a:p>
          <a:p>
            <a:pPr lvl="0" algn="just"/>
            <a:r>
              <a:rPr lang="en-US" sz="4500" dirty="0">
                <a:solidFill>
                  <a:srgbClr val="002060"/>
                </a:solidFill>
                <a:latin typeface="Times New Roman" panose="02020603050405020304" pitchFamily="18" charset="0"/>
                <a:cs typeface="Times New Roman" panose="02020603050405020304" pitchFamily="18" charset="0"/>
              </a:rPr>
              <a:t>katastrofa.h12.ru</a:t>
            </a:r>
            <a:endParaRPr lang="ru-RU" sz="4500" dirty="0">
              <a:solidFill>
                <a:srgbClr val="002060"/>
              </a:solidFill>
              <a:latin typeface="Times New Roman" panose="02020603050405020304" pitchFamily="18" charset="0"/>
              <a:cs typeface="Times New Roman" panose="02020603050405020304" pitchFamily="18" charset="0"/>
            </a:endParaRPr>
          </a:p>
          <a:p>
            <a:pPr algn="just"/>
            <a:r>
              <a:rPr lang="ru-RU" sz="4500" dirty="0">
                <a:solidFill>
                  <a:srgbClr val="002060"/>
                </a:solidFill>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37330663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95536" y="404664"/>
            <a:ext cx="8280920" cy="6048672"/>
          </a:xfrm>
        </p:spPr>
        <p:txBody>
          <a:bodyPr>
            <a:normAutofit/>
          </a:bodyPr>
          <a:lstStyle/>
          <a:p>
            <a:pPr algn="ctr"/>
            <a:r>
              <a:rPr lang="ru-RU" sz="2400" b="1" i="1" u="sng" dirty="0" smtClean="0">
                <a:solidFill>
                  <a:srgbClr val="002060"/>
                </a:solidFill>
                <a:latin typeface="Times New Roman" panose="02020603050405020304" pitchFamily="18" charset="0"/>
                <a:cs typeface="Times New Roman" panose="02020603050405020304" pitchFamily="18" charset="0"/>
              </a:rPr>
              <a:t>Основная часть.</a:t>
            </a:r>
          </a:p>
          <a:p>
            <a:pPr algn="ctr"/>
            <a:endParaRPr lang="ru-RU" sz="1800" b="1" i="1" u="sng" dirty="0">
              <a:solidFill>
                <a:srgbClr val="002060"/>
              </a:solidFill>
              <a:latin typeface="Times New Roman" panose="02020603050405020304" pitchFamily="18" charset="0"/>
              <a:cs typeface="Times New Roman" panose="02020603050405020304" pitchFamily="18" charset="0"/>
            </a:endParaRPr>
          </a:p>
          <a:p>
            <a:pPr algn="ctr"/>
            <a:r>
              <a:rPr lang="ru-RU" sz="1800" b="1" i="1" u="sng" dirty="0" smtClean="0">
                <a:solidFill>
                  <a:srgbClr val="002060"/>
                </a:solidFill>
                <a:latin typeface="Times New Roman" panose="02020603050405020304" pitchFamily="18" charset="0"/>
                <a:cs typeface="Times New Roman" panose="02020603050405020304" pitchFamily="18" charset="0"/>
              </a:rPr>
              <a:t>Ход НОД.</a:t>
            </a:r>
            <a:endParaRPr lang="ru-RU" sz="1800" dirty="0">
              <a:solidFill>
                <a:srgbClr val="002060"/>
              </a:solidFill>
              <a:latin typeface="Times New Roman" panose="02020603050405020304" pitchFamily="18" charset="0"/>
              <a:cs typeface="Times New Roman" panose="02020603050405020304" pitchFamily="18" charset="0"/>
            </a:endParaRPr>
          </a:p>
          <a:p>
            <a:pPr algn="just"/>
            <a:r>
              <a:rPr lang="ru-RU" sz="1800" dirty="0" smtClean="0">
                <a:solidFill>
                  <a:srgbClr val="002060"/>
                </a:solidFill>
                <a:latin typeface="Times New Roman" panose="02020603050405020304" pitchFamily="18" charset="0"/>
                <a:cs typeface="Times New Roman" panose="02020603050405020304" pitchFamily="18" charset="0"/>
              </a:rPr>
              <a:t>Дети играют в групповой комнате.</a:t>
            </a:r>
          </a:p>
          <a:p>
            <a:pPr algn="just"/>
            <a:r>
              <a:rPr lang="ru-RU" sz="1800" dirty="0" smtClean="0">
                <a:solidFill>
                  <a:srgbClr val="002060"/>
                </a:solidFill>
                <a:latin typeface="Times New Roman" panose="02020603050405020304" pitchFamily="18" charset="0"/>
                <a:cs typeface="Times New Roman" panose="02020603050405020304" pitchFamily="18" charset="0"/>
              </a:rPr>
              <a:t>Воспитатель: Ребята, </a:t>
            </a:r>
            <a:r>
              <a:rPr lang="ru-RU" sz="1800" dirty="0">
                <a:solidFill>
                  <a:srgbClr val="002060"/>
                </a:solidFill>
                <a:latin typeface="Times New Roman" panose="02020603050405020304" pitchFamily="18" charset="0"/>
                <a:cs typeface="Times New Roman" panose="02020603050405020304" pitchFamily="18" charset="0"/>
              </a:rPr>
              <a:t>а</a:t>
            </a:r>
            <a:r>
              <a:rPr lang="ru-RU" sz="1800" dirty="0" smtClean="0">
                <a:solidFill>
                  <a:srgbClr val="002060"/>
                </a:solidFill>
                <a:latin typeface="Times New Roman" panose="02020603050405020304" pitchFamily="18" charset="0"/>
                <a:cs typeface="Times New Roman" panose="02020603050405020304" pitchFamily="18" charset="0"/>
              </a:rPr>
              <a:t> что интересного произошло с вами по дороге в детский сад?</a:t>
            </a:r>
          </a:p>
          <a:p>
            <a:pPr algn="just"/>
            <a:r>
              <a:rPr lang="ru-RU" sz="1800" dirty="0" smtClean="0">
                <a:solidFill>
                  <a:srgbClr val="002060"/>
                </a:solidFill>
                <a:latin typeface="Times New Roman" panose="02020603050405020304" pitchFamily="18" charset="0"/>
                <a:cs typeface="Times New Roman" panose="02020603050405020304" pitchFamily="18" charset="0"/>
              </a:rPr>
              <a:t>Дети рассказывают свои истории, воспитатель выводит детей на разговор о природе и природных явлениях.</a:t>
            </a:r>
            <a:endParaRPr lang="ru-RU" sz="1800" dirty="0">
              <a:solidFill>
                <a:srgbClr val="002060"/>
              </a:solidFill>
              <a:latin typeface="Times New Roman" panose="02020603050405020304" pitchFamily="18" charset="0"/>
              <a:cs typeface="Times New Roman" panose="02020603050405020304" pitchFamily="18" charset="0"/>
            </a:endParaRPr>
          </a:p>
          <a:p>
            <a:pPr algn="just"/>
            <a:r>
              <a:rPr lang="ru-RU" sz="1800" dirty="0">
                <a:solidFill>
                  <a:srgbClr val="002060"/>
                </a:solidFill>
                <a:latin typeface="Times New Roman" panose="02020603050405020304" pitchFamily="18" charset="0"/>
                <a:cs typeface="Times New Roman" panose="02020603050405020304" pitchFamily="18" charset="0"/>
              </a:rPr>
              <a:t>-Ребята</a:t>
            </a:r>
            <a:r>
              <a:rPr lang="ru-RU" sz="1800" dirty="0" smtClean="0">
                <a:solidFill>
                  <a:srgbClr val="002060"/>
                </a:solidFill>
                <a:latin typeface="Times New Roman" panose="02020603050405020304" pitchFamily="18" charset="0"/>
                <a:cs typeface="Times New Roman" panose="02020603050405020304" pitchFamily="18" charset="0"/>
              </a:rPr>
              <a:t>, по дороге на работу мне вручили загадочное письмо, хотите я прочитаю?</a:t>
            </a:r>
          </a:p>
          <a:p>
            <a:pPr algn="just"/>
            <a:r>
              <a:rPr lang="ru-RU" sz="1800" dirty="0" smtClean="0">
                <a:solidFill>
                  <a:srgbClr val="002060"/>
                </a:solidFill>
                <a:latin typeface="Times New Roman" panose="02020603050405020304" pitchFamily="18" charset="0"/>
                <a:cs typeface="Times New Roman" panose="02020603050405020304" pitchFamily="18" charset="0"/>
              </a:rPr>
              <a:t>Магма </a:t>
            </a:r>
            <a:r>
              <a:rPr lang="ru-RU" sz="1800" dirty="0">
                <a:solidFill>
                  <a:srgbClr val="002060"/>
                </a:solidFill>
                <a:latin typeface="Times New Roman" panose="02020603050405020304" pitchFamily="18" charset="0"/>
                <a:cs typeface="Times New Roman" panose="02020603050405020304" pitchFamily="18" charset="0"/>
              </a:rPr>
              <a:t>по жерлу рвется наружу,</a:t>
            </a:r>
          </a:p>
          <a:p>
            <a:pPr algn="just"/>
            <a:r>
              <a:rPr lang="ru-RU" sz="1800" dirty="0">
                <a:solidFill>
                  <a:srgbClr val="002060"/>
                </a:solidFill>
                <a:latin typeface="Times New Roman" panose="02020603050405020304" pitchFamily="18" charset="0"/>
                <a:cs typeface="Times New Roman" panose="02020603050405020304" pitchFamily="18" charset="0"/>
              </a:rPr>
              <a:t>Выход из кратера очень ей нужен.</a:t>
            </a:r>
          </a:p>
          <a:p>
            <a:pPr algn="just"/>
            <a:r>
              <a:rPr lang="ru-RU" sz="1800" dirty="0">
                <a:solidFill>
                  <a:srgbClr val="002060"/>
                </a:solidFill>
                <a:latin typeface="Times New Roman" panose="02020603050405020304" pitchFamily="18" charset="0"/>
                <a:cs typeface="Times New Roman" panose="02020603050405020304" pitchFamily="18" charset="0"/>
              </a:rPr>
              <a:t>Если проход на поверхность ей дан,</a:t>
            </a:r>
          </a:p>
          <a:p>
            <a:pPr algn="just"/>
            <a:r>
              <a:rPr lang="ru-RU" sz="1800" dirty="0">
                <a:solidFill>
                  <a:srgbClr val="002060"/>
                </a:solidFill>
                <a:latin typeface="Times New Roman" panose="02020603050405020304" pitchFamily="18" charset="0"/>
                <a:cs typeface="Times New Roman" panose="02020603050405020304" pitchFamily="18" charset="0"/>
              </a:rPr>
              <a:t>Значит проснулся грозный…   ( вулкан).</a:t>
            </a:r>
          </a:p>
          <a:p>
            <a:pPr algn="just"/>
            <a:r>
              <a:rPr lang="ru-RU" sz="1800" dirty="0" smtClean="0">
                <a:solidFill>
                  <a:srgbClr val="002060"/>
                </a:solidFill>
                <a:latin typeface="Times New Roman" panose="02020603050405020304" pitchFamily="18" charset="0"/>
                <a:cs typeface="Times New Roman" panose="02020603050405020304" pitchFamily="18" charset="0"/>
              </a:rPr>
              <a:t>-Хотите  поговорить </a:t>
            </a:r>
            <a:r>
              <a:rPr lang="ru-RU" sz="1800" dirty="0">
                <a:solidFill>
                  <a:srgbClr val="002060"/>
                </a:solidFill>
                <a:latin typeface="Times New Roman" panose="02020603050405020304" pitchFamily="18" charset="0"/>
                <a:cs typeface="Times New Roman" panose="02020603050405020304" pitchFamily="18" charset="0"/>
              </a:rPr>
              <a:t>о таком таинственном, загадочном, удивительном и грозном явлении природы, как вулкан</a:t>
            </a:r>
            <a:r>
              <a:rPr lang="ru-RU" sz="1800" dirty="0" smtClean="0">
                <a:solidFill>
                  <a:srgbClr val="002060"/>
                </a:solidFill>
                <a:latin typeface="Times New Roman" panose="02020603050405020304" pitchFamily="18" charset="0"/>
                <a:cs typeface="Times New Roman" panose="02020603050405020304" pitchFamily="18" charset="0"/>
              </a:rPr>
              <a:t>. (слайд 4).</a:t>
            </a:r>
            <a:endParaRPr lang="ru-RU" sz="1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22018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perunica.ru/uploads/posts/2009-11/1257104650_semarg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476672"/>
            <a:ext cx="7632848" cy="5745941"/>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427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95536" y="188640"/>
            <a:ext cx="8424936" cy="6264696"/>
          </a:xfrm>
        </p:spPr>
        <p:txBody>
          <a:bodyPr>
            <a:normAutofit/>
          </a:bodyPr>
          <a:lstStyle/>
          <a:p>
            <a:pPr indent="182880" algn="just"/>
            <a:r>
              <a:rPr lang="ru-RU" sz="1800" dirty="0">
                <a:solidFill>
                  <a:srgbClr val="002060"/>
                </a:solidFill>
                <a:latin typeface="Times New Roman" panose="02020603050405020304" pitchFamily="18" charset="0"/>
                <a:cs typeface="Times New Roman" panose="02020603050405020304" pitchFamily="18" charset="0"/>
              </a:rPr>
              <a:t>Рассказ </a:t>
            </a:r>
            <a:r>
              <a:rPr lang="ru-RU" sz="1800" dirty="0" smtClean="0">
                <a:solidFill>
                  <a:srgbClr val="002060"/>
                </a:solidFill>
                <a:latin typeface="Times New Roman" panose="02020603050405020304" pitchFamily="18" charset="0"/>
                <a:cs typeface="Times New Roman" panose="02020603050405020304" pitchFamily="18" charset="0"/>
              </a:rPr>
              <a:t>легенды. Жил </a:t>
            </a:r>
            <a:r>
              <a:rPr lang="ru-RU" sz="1800" dirty="0">
                <a:solidFill>
                  <a:srgbClr val="002060"/>
                </a:solidFill>
                <a:latin typeface="Times New Roman" panose="02020603050405020304" pitchFamily="18" charset="0"/>
                <a:cs typeface="Times New Roman" panose="02020603050405020304" pitchFamily="18" charset="0"/>
              </a:rPr>
              <a:t>на свете бог по имени Вулкан. И нравилось ему кузнечное дело: стоять  у наковальни, бить тяжелым молотом по железу, раздувать огонь в горне. Построил он себе кузнецу внутри высоченной горы. А гора стояла прямо посередине моря. Когда вулкан работал молотом, гора дрожала от верхушки до основания, а грохот и гул разносились далеко вокруг. Из отверстия на вершине горы с оглушительным ревом летели раскаленные камни, огонь и пепел. «Вулкан» работает», - со страхом говорили люди и уходили жить подальше от этого места. С тех пор все огнедышащие горы люди стали называть вулканами.</a:t>
            </a:r>
          </a:p>
          <a:p>
            <a:pPr indent="182880" algn="just"/>
            <a:r>
              <a:rPr lang="ru-RU" sz="1800" dirty="0">
                <a:solidFill>
                  <a:srgbClr val="002060"/>
                </a:solidFill>
                <a:latin typeface="Times New Roman" panose="02020603050405020304" pitchFamily="18" charset="0"/>
                <a:cs typeface="Times New Roman" panose="02020603050405020304" pitchFamily="18" charset="0"/>
              </a:rPr>
              <a:t>- В некоторых местах на Земле есть необычные горы. Они называются вулканами. Слово «вулкан» означает «бог </a:t>
            </a:r>
            <a:r>
              <a:rPr lang="ru-RU" sz="1800" dirty="0" smtClean="0">
                <a:solidFill>
                  <a:srgbClr val="002060"/>
                </a:solidFill>
                <a:latin typeface="Times New Roman" panose="02020603050405020304" pitchFamily="18" charset="0"/>
                <a:cs typeface="Times New Roman" panose="02020603050405020304" pitchFamily="18" charset="0"/>
              </a:rPr>
              <a:t>огня» </a:t>
            </a:r>
            <a:r>
              <a:rPr lang="ru-RU" sz="1800" b="1" dirty="0" smtClean="0">
                <a:solidFill>
                  <a:srgbClr val="002060"/>
                </a:solidFill>
                <a:latin typeface="Times New Roman" panose="02020603050405020304" pitchFamily="18" charset="0"/>
                <a:cs typeface="Times New Roman" panose="02020603050405020304" pitchFamily="18" charset="0"/>
              </a:rPr>
              <a:t>(слайд 6).</a:t>
            </a:r>
            <a:endParaRPr lang="ru-RU" sz="1800" b="1" dirty="0">
              <a:solidFill>
                <a:srgbClr val="002060"/>
              </a:solidFill>
              <a:latin typeface="Times New Roman" panose="02020603050405020304" pitchFamily="18" charset="0"/>
              <a:cs typeface="Times New Roman" panose="02020603050405020304" pitchFamily="18" charset="0"/>
            </a:endParaRPr>
          </a:p>
          <a:p>
            <a:pPr indent="182880" algn="just"/>
            <a:r>
              <a:rPr lang="ru-RU" sz="1800" dirty="0">
                <a:solidFill>
                  <a:srgbClr val="002060"/>
                </a:solidFill>
                <a:latin typeface="Times New Roman" panose="02020603050405020304" pitchFamily="18" charset="0"/>
                <a:cs typeface="Times New Roman" panose="02020603050405020304" pitchFamily="18" charset="0"/>
              </a:rPr>
              <a:t>-Когда вулканы «спят</a:t>
            </a:r>
            <a:r>
              <a:rPr lang="ru-RU" sz="1800" dirty="0" smtClean="0">
                <a:solidFill>
                  <a:srgbClr val="002060"/>
                </a:solidFill>
                <a:latin typeface="Times New Roman" panose="02020603050405020304" pitchFamily="18" charset="0"/>
                <a:cs typeface="Times New Roman" panose="02020603050405020304" pitchFamily="18" charset="0"/>
              </a:rPr>
              <a:t>», </a:t>
            </a:r>
            <a:r>
              <a:rPr lang="ru-RU" sz="1800" dirty="0">
                <a:solidFill>
                  <a:srgbClr val="002060"/>
                </a:solidFill>
                <a:latin typeface="Times New Roman" panose="02020603050405020304" pitchFamily="18" charset="0"/>
                <a:cs typeface="Times New Roman" panose="02020603050405020304" pitchFamily="18" charset="0"/>
              </a:rPr>
              <a:t>то мало отличаются от других гор. Но иногда  они «просыпаются</a:t>
            </a:r>
            <a:r>
              <a:rPr lang="ru-RU" sz="1800" dirty="0" smtClean="0">
                <a:solidFill>
                  <a:srgbClr val="002060"/>
                </a:solidFill>
                <a:latin typeface="Times New Roman" panose="02020603050405020304" pitchFamily="18" charset="0"/>
                <a:cs typeface="Times New Roman" panose="02020603050405020304" pitchFamily="18" charset="0"/>
              </a:rPr>
              <a:t>»</a:t>
            </a:r>
            <a:r>
              <a:rPr lang="ru-RU" sz="1800" dirty="0">
                <a:solidFill>
                  <a:srgbClr val="002060"/>
                </a:solidFill>
                <a:latin typeface="Times New Roman" panose="02020603050405020304" pitchFamily="18" charset="0"/>
                <a:cs typeface="Times New Roman" panose="02020603050405020304" pitchFamily="18" charset="0"/>
              </a:rPr>
              <a:t> и тогда, начинается сильный подземный гул, из их вершин вырывается пламя, пепел, раскаленные камни, вулканические бомбы. Они окутываются дымом, звучат взрывы, а по склонам течет настоящий огненный поток – лава. Лава – это расплавленные, очень горячие камни. Температура внутри Земли настолько высокая, что камни из твердых превращаются в жидкие. Когда куски лавы застывают получаются новые </a:t>
            </a:r>
            <a:r>
              <a:rPr lang="ru-RU" sz="1800" dirty="0" smtClean="0">
                <a:solidFill>
                  <a:srgbClr val="002060"/>
                </a:solidFill>
                <a:latin typeface="Times New Roman" panose="02020603050405020304" pitchFamily="18" charset="0"/>
                <a:cs typeface="Times New Roman" panose="02020603050405020304" pitchFamily="18" charset="0"/>
              </a:rPr>
              <a:t>камни </a:t>
            </a:r>
            <a:r>
              <a:rPr lang="ru-RU" sz="1800" b="1" dirty="0" smtClean="0">
                <a:solidFill>
                  <a:srgbClr val="002060"/>
                </a:solidFill>
                <a:latin typeface="Times New Roman" panose="02020603050405020304" pitchFamily="18" charset="0"/>
                <a:cs typeface="Times New Roman" panose="02020603050405020304" pitchFamily="18" charset="0"/>
              </a:rPr>
              <a:t>(слайд 7,8). </a:t>
            </a:r>
            <a:r>
              <a:rPr lang="ru-RU" sz="1800" dirty="0">
                <a:solidFill>
                  <a:srgbClr val="002060"/>
                </a:solidFill>
                <a:latin typeface="Times New Roman" panose="02020603050405020304" pitchFamily="18" charset="0"/>
                <a:cs typeface="Times New Roman" panose="02020603050405020304" pitchFamily="18" charset="0"/>
              </a:rPr>
              <a:t>-Ребята, вспомните пожалуйста, какие выбросы бывают из вулкана? (ответы детей: пепел, лава, бомбы, камни</a:t>
            </a:r>
            <a:r>
              <a:rPr lang="ru-RU" sz="1800" dirty="0" smtClean="0">
                <a:solidFill>
                  <a:srgbClr val="002060"/>
                </a:solidFill>
                <a:latin typeface="Times New Roman" panose="02020603050405020304" pitchFamily="18" charset="0"/>
                <a:cs typeface="Times New Roman" panose="02020603050405020304" pitchFamily="18" charset="0"/>
              </a:rPr>
              <a:t>)</a:t>
            </a:r>
            <a:r>
              <a:rPr lang="en-US" sz="1800" dirty="0" smtClean="0">
                <a:solidFill>
                  <a:srgbClr val="002060"/>
                </a:solidFill>
                <a:latin typeface="Times New Roman" panose="02020603050405020304" pitchFamily="18" charset="0"/>
                <a:cs typeface="Times New Roman" panose="02020603050405020304" pitchFamily="18" charset="0"/>
              </a:rPr>
              <a:t> [2,34]</a:t>
            </a:r>
            <a:r>
              <a:rPr lang="ru-RU" sz="1800" dirty="0" smtClean="0">
                <a:solidFill>
                  <a:srgbClr val="002060"/>
                </a:solidFill>
                <a:latin typeface="Times New Roman" panose="02020603050405020304" pitchFamily="18" charset="0"/>
                <a:cs typeface="Times New Roman" panose="02020603050405020304" pitchFamily="18" charset="0"/>
              </a:rPr>
              <a:t>.</a:t>
            </a:r>
            <a:endParaRPr lang="ru-RU" sz="1800" dirty="0">
              <a:solidFill>
                <a:srgbClr val="002060"/>
              </a:solidFill>
              <a:latin typeface="Times New Roman" panose="02020603050405020304" pitchFamily="18" charset="0"/>
              <a:cs typeface="Times New Roman" panose="02020603050405020304" pitchFamily="18" charset="0"/>
            </a:endParaRPr>
          </a:p>
          <a:p>
            <a:pPr indent="182880" algn="just"/>
            <a:endParaRPr lang="ru-RU" sz="1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28157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s09.radikal.ru/i182/0908/1c/8fa9f69fba0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404813"/>
            <a:ext cx="3598862" cy="2754312"/>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pic>
        <p:nvPicPr>
          <p:cNvPr id="5" name="Picture 6" descr="http://naturewonders.chat.ru/eu10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4008" y="548680"/>
            <a:ext cx="4248150" cy="5473700"/>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pic>
        <p:nvPicPr>
          <p:cNvPr id="6" name="Picture 4" descr="http://www.ponimanie.net/files/photos/kamchatka/2010/seminar/vulkan/0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397" y="3573462"/>
            <a:ext cx="3598862" cy="2879725"/>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3428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nodeType="afterEffect">
                                  <p:stCondLst>
                                    <p:cond delay="0"/>
                                  </p:stCondLst>
                                  <p:childTnLst>
                                    <p:animScale>
                                      <p:cBhvr>
                                        <p:cTn id="6" dur="2000" fill="hold"/>
                                        <p:tgtEl>
                                          <p:spTgt spid="4"/>
                                        </p:tgtEl>
                                      </p:cBhvr>
                                      <p:by x="150000" y="150000"/>
                                    </p:animScale>
                                  </p:childTnLst>
                                </p:cTn>
                              </p:par>
                            </p:childTnLst>
                          </p:cTn>
                        </p:par>
                        <p:par>
                          <p:cTn id="7" fill="hold">
                            <p:stCondLst>
                              <p:cond delay="2000"/>
                            </p:stCondLst>
                            <p:childTnLst>
                              <p:par>
                                <p:cTn id="8" presetID="6" presetClass="emph" presetSubtype="0" fill="hold" nodeType="afterEffect">
                                  <p:stCondLst>
                                    <p:cond delay="0"/>
                                  </p:stCondLst>
                                  <p:childTnLst>
                                    <p:animScale>
                                      <p:cBhvr>
                                        <p:cTn id="9" dur="2000" fill="hold"/>
                                        <p:tgtEl>
                                          <p:spTgt spid="5"/>
                                        </p:tgtEl>
                                      </p:cBhvr>
                                      <p:by x="150000" y="150000"/>
                                    </p:animScale>
                                  </p:childTnLst>
                                </p:cTn>
                              </p:par>
                            </p:childTnLst>
                          </p:cTn>
                        </p:par>
                        <p:par>
                          <p:cTn id="10" fill="hold">
                            <p:stCondLst>
                              <p:cond delay="4000"/>
                            </p:stCondLst>
                            <p:childTnLst>
                              <p:par>
                                <p:cTn id="11" presetID="6" presetClass="emph" presetSubtype="0" fill="hold" nodeType="afterEffect">
                                  <p:stCondLst>
                                    <p:cond delay="0"/>
                                  </p:stCondLst>
                                  <p:childTnLst>
                                    <p:animScale>
                                      <p:cBhvr>
                                        <p:cTn id="12" dur="2000" fill="hold"/>
                                        <p:tgtEl>
                                          <p:spTgt spid="6"/>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secureshopping.webs.com/eruption-w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0067" y="354470"/>
            <a:ext cx="3240087" cy="2017713"/>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pic>
        <p:nvPicPr>
          <p:cNvPr id="5" name="Picture 4" descr="http://www.volcano.si.edu/volcanoes/region15/andes_s/chaiten/3305cha1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3800" y="333375"/>
            <a:ext cx="3384550" cy="2017713"/>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pic>
        <p:nvPicPr>
          <p:cNvPr id="6" name="Picture 6" descr="http://www.slavianin.ru/images/stories/gotov/vulkan/ncke42342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313" y="2372183"/>
            <a:ext cx="3313112" cy="223043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7" name="Picture 10" descr="http://img0.liveinternet.ru/images/attach/c/1/58/52/58052076_0_7dab_9b86c04f_XL.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8313" y="4581525"/>
            <a:ext cx="3240087" cy="2008188"/>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pic>
        <p:nvPicPr>
          <p:cNvPr id="8" name="Picture 8" descr="http://static.newsland.ru/news_galleries/625/625063_12.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03800" y="4581525"/>
            <a:ext cx="3384550" cy="2008188"/>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2549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afterEffect">
                                  <p:stCondLst>
                                    <p:cond delay="0"/>
                                  </p:stCondLst>
                                  <p:childTnLst>
                                    <p:animRot by="21600000">
                                      <p:cBhvr>
                                        <p:cTn id="6" dur="2000" fill="hold"/>
                                        <p:tgtEl>
                                          <p:spTgt spid="4"/>
                                        </p:tgtEl>
                                        <p:attrNameLst>
                                          <p:attrName>r</p:attrName>
                                        </p:attrNameLst>
                                      </p:cBhvr>
                                    </p:animRot>
                                  </p:childTnLst>
                                </p:cTn>
                              </p:par>
                            </p:childTnLst>
                          </p:cTn>
                        </p:par>
                        <p:par>
                          <p:cTn id="7" fill="hold">
                            <p:stCondLst>
                              <p:cond delay="2000"/>
                            </p:stCondLst>
                            <p:childTnLst>
                              <p:par>
                                <p:cTn id="8" presetID="8" presetClass="emph" presetSubtype="0" fill="hold" nodeType="afterEffect">
                                  <p:stCondLst>
                                    <p:cond delay="0"/>
                                  </p:stCondLst>
                                  <p:childTnLst>
                                    <p:animRot by="21600000">
                                      <p:cBhvr>
                                        <p:cTn id="9" dur="2000" fill="hold"/>
                                        <p:tgtEl>
                                          <p:spTgt spid="5"/>
                                        </p:tgtEl>
                                        <p:attrNameLst>
                                          <p:attrName>r</p:attrName>
                                        </p:attrNameLst>
                                      </p:cBhvr>
                                    </p:animRot>
                                  </p:childTnLst>
                                </p:cTn>
                              </p:par>
                            </p:childTnLst>
                          </p:cTn>
                        </p:par>
                        <p:par>
                          <p:cTn id="10" fill="hold">
                            <p:stCondLst>
                              <p:cond delay="4000"/>
                            </p:stCondLst>
                            <p:childTnLst>
                              <p:par>
                                <p:cTn id="11" presetID="16" presetClass="entr" presetSubtype="21" fill="hold"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par>
                                <p:cTn id="14" presetID="8" presetClass="emph" presetSubtype="0" fill="hold" nodeType="withEffect">
                                  <p:stCondLst>
                                    <p:cond delay="0"/>
                                  </p:stCondLst>
                                  <p:childTnLst>
                                    <p:animRot by="21600000">
                                      <p:cBhvr>
                                        <p:cTn id="15" dur="2000" fill="hold"/>
                                        <p:tgtEl>
                                          <p:spTgt spid="7"/>
                                        </p:tgtEl>
                                        <p:attrNameLst>
                                          <p:attrName>r</p:attrName>
                                        </p:attrNameLst>
                                      </p:cBhvr>
                                    </p:animRot>
                                  </p:childTnLst>
                                </p:cTn>
                              </p:par>
                              <p:par>
                                <p:cTn id="16" presetID="8" presetClass="emph" presetSubtype="0" fill="hold" nodeType="withEffect">
                                  <p:stCondLst>
                                    <p:cond delay="0"/>
                                  </p:stCondLst>
                                  <p:childTnLst>
                                    <p:animRot by="21600000">
                                      <p:cBhvr>
                                        <p:cTn id="17" dur="2000" fill="hold"/>
                                        <p:tgtEl>
                                          <p:spTgt spid="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peoplephoto.ru/photoarhiv/resize.php?f=../images/0/IMG_5056%201.jpg&amp;type=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650" y="404813"/>
            <a:ext cx="3168650" cy="2808287"/>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pic>
        <p:nvPicPr>
          <p:cNvPr id="5" name="Picture 8" descr="http://www.forumimage.ru/uploads/20100825/12827059439100354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908050"/>
            <a:ext cx="2952750" cy="3673475"/>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pic>
        <p:nvPicPr>
          <p:cNvPr id="6" name="Picture 4" descr="http://kp.ru/f/3/image/28/91/1039128.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9975" y="3500438"/>
            <a:ext cx="2952750" cy="2952750"/>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3128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down)">
                                      <p:cBhvr>
                                        <p:cTn id="11" dur="500"/>
                                        <p:tgtEl>
                                          <p:spTgt spid="5"/>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692696"/>
            <a:ext cx="8064896" cy="5472608"/>
          </a:xfrm>
        </p:spPr>
        <p:txBody>
          <a:bodyPr>
            <a:normAutofit/>
          </a:bodyPr>
          <a:lstStyle/>
          <a:p>
            <a:pPr indent="182880" algn="just"/>
            <a:r>
              <a:rPr lang="ru-RU" sz="1800" dirty="0" smtClean="0">
                <a:solidFill>
                  <a:srgbClr val="002060"/>
                </a:solidFill>
                <a:latin typeface="Times New Roman" panose="02020603050405020304" pitchFamily="18" charset="0"/>
                <a:cs typeface="Times New Roman" panose="02020603050405020304" pitchFamily="18" charset="0"/>
              </a:rPr>
              <a:t>Хотите заглянуть </a:t>
            </a:r>
            <a:r>
              <a:rPr lang="ru-RU" sz="1800" dirty="0">
                <a:solidFill>
                  <a:srgbClr val="002060"/>
                </a:solidFill>
                <a:latin typeface="Times New Roman" panose="02020603050405020304" pitchFamily="18" charset="0"/>
                <a:cs typeface="Times New Roman" panose="02020603050405020304" pitchFamily="18" charset="0"/>
              </a:rPr>
              <a:t>внутрь вулкана</a:t>
            </a:r>
            <a:r>
              <a:rPr lang="ru-RU" sz="1800" b="1" dirty="0">
                <a:solidFill>
                  <a:srgbClr val="002060"/>
                </a:solidFill>
                <a:latin typeface="Times New Roman" panose="02020603050405020304" pitchFamily="18" charset="0"/>
                <a:cs typeface="Times New Roman" panose="02020603050405020304" pitchFamily="18" charset="0"/>
              </a:rPr>
              <a:t>(слайд </a:t>
            </a:r>
            <a:r>
              <a:rPr lang="ru-RU" sz="1800" b="1" dirty="0" smtClean="0">
                <a:solidFill>
                  <a:srgbClr val="002060"/>
                </a:solidFill>
                <a:latin typeface="Times New Roman" panose="02020603050405020304" pitchFamily="18" charset="0"/>
                <a:cs typeface="Times New Roman" panose="02020603050405020304" pitchFamily="18" charset="0"/>
              </a:rPr>
              <a:t>10</a:t>
            </a:r>
            <a:r>
              <a:rPr lang="ru-RU" sz="1800" dirty="0" smtClean="0">
                <a:solidFill>
                  <a:srgbClr val="002060"/>
                </a:solidFill>
                <a:latin typeface="Times New Roman" panose="02020603050405020304" pitchFamily="18" charset="0"/>
                <a:cs typeface="Times New Roman" panose="02020603050405020304" pitchFamily="18" charset="0"/>
              </a:rPr>
              <a:t>). </a:t>
            </a:r>
            <a:r>
              <a:rPr lang="ru-RU" sz="1800" dirty="0">
                <a:solidFill>
                  <a:srgbClr val="002060"/>
                </a:solidFill>
                <a:latin typeface="Times New Roman" panose="02020603050405020304" pitchFamily="18" charset="0"/>
                <a:cs typeface="Times New Roman" panose="02020603050405020304" pitchFamily="18" charset="0"/>
              </a:rPr>
              <a:t>Пояснения по слайду: лава из под земли поднимается по жерлу вулкана и выброс происходит из кратера вулкана, вулкан имеет форму конуса.</a:t>
            </a:r>
          </a:p>
          <a:p>
            <a:pPr indent="182880" algn="just"/>
            <a:r>
              <a:rPr lang="ru-RU" sz="1800" dirty="0">
                <a:solidFill>
                  <a:srgbClr val="002060"/>
                </a:solidFill>
                <a:latin typeface="Times New Roman" panose="02020603050405020304" pitchFamily="18" charset="0"/>
                <a:cs typeface="Times New Roman" panose="02020603050405020304" pitchFamily="18" charset="0"/>
              </a:rPr>
              <a:t>- Хотя извержение вулкана всегда вселяло в людей страх и ужас (</a:t>
            </a:r>
            <a:r>
              <a:rPr lang="ru-RU" sz="1800" b="1" dirty="0">
                <a:solidFill>
                  <a:srgbClr val="002060"/>
                </a:solidFill>
                <a:latin typeface="Times New Roman" panose="02020603050405020304" pitchFamily="18" charset="0"/>
                <a:cs typeface="Times New Roman" panose="02020603050405020304" pitchFamily="18" charset="0"/>
              </a:rPr>
              <a:t>слайд </a:t>
            </a:r>
            <a:r>
              <a:rPr lang="ru-RU" sz="1800" b="1" dirty="0" smtClean="0">
                <a:solidFill>
                  <a:srgbClr val="002060"/>
                </a:solidFill>
                <a:latin typeface="Times New Roman" panose="02020603050405020304" pitchFamily="18" charset="0"/>
                <a:cs typeface="Times New Roman" panose="02020603050405020304" pitchFamily="18" charset="0"/>
              </a:rPr>
              <a:t>11</a:t>
            </a:r>
            <a:r>
              <a:rPr lang="ru-RU" sz="1800" b="1" u="sng" dirty="0" smtClean="0">
                <a:solidFill>
                  <a:srgbClr val="002060"/>
                </a:solidFill>
                <a:latin typeface="Times New Roman" panose="02020603050405020304" pitchFamily="18" charset="0"/>
                <a:cs typeface="Times New Roman" panose="02020603050405020304" pitchFamily="18" charset="0"/>
              </a:rPr>
              <a:t>)</a:t>
            </a:r>
            <a:r>
              <a:rPr lang="ru-RU" sz="1800" dirty="0" smtClean="0">
                <a:solidFill>
                  <a:srgbClr val="002060"/>
                </a:solidFill>
                <a:latin typeface="Times New Roman" panose="02020603050405020304" pitchFamily="18" charset="0"/>
                <a:cs typeface="Times New Roman" panose="02020603050405020304" pitchFamily="18" charset="0"/>
              </a:rPr>
              <a:t>, </a:t>
            </a:r>
            <a:r>
              <a:rPr lang="ru-RU" sz="1800" dirty="0">
                <a:solidFill>
                  <a:srgbClr val="002060"/>
                </a:solidFill>
                <a:latin typeface="Times New Roman" panose="02020603050405020304" pitchFamily="18" charset="0"/>
                <a:cs typeface="Times New Roman" panose="02020603050405020304" pitchFamily="18" charset="0"/>
              </a:rPr>
              <a:t>но они жили и живут рядом с вулканами, ведь вулканы могут «спать» очень долго. Для того, чтобы узнать когда вулканы могут проснуться, предупредить людей об опасности, за жизнью вулканов постоянно следят ученые – вулканологи </a:t>
            </a:r>
            <a:r>
              <a:rPr lang="ru-RU" sz="1800" b="1" dirty="0">
                <a:solidFill>
                  <a:srgbClr val="002060"/>
                </a:solidFill>
                <a:latin typeface="Times New Roman" panose="02020603050405020304" pitchFamily="18" charset="0"/>
                <a:cs typeface="Times New Roman" panose="02020603050405020304" pitchFamily="18" charset="0"/>
              </a:rPr>
              <a:t>(слайд </a:t>
            </a:r>
            <a:r>
              <a:rPr lang="ru-RU" sz="1800" b="1" dirty="0" smtClean="0">
                <a:solidFill>
                  <a:srgbClr val="002060"/>
                </a:solidFill>
                <a:latin typeface="Times New Roman" panose="02020603050405020304" pitchFamily="18" charset="0"/>
                <a:cs typeface="Times New Roman" panose="02020603050405020304" pitchFamily="18" charset="0"/>
              </a:rPr>
              <a:t>12)</a:t>
            </a:r>
            <a:r>
              <a:rPr lang="ru-RU" sz="1800" dirty="0" smtClean="0">
                <a:solidFill>
                  <a:srgbClr val="002060"/>
                </a:solidFill>
                <a:latin typeface="Times New Roman" panose="02020603050405020304" pitchFamily="18" charset="0"/>
                <a:cs typeface="Times New Roman" panose="02020603050405020304" pitchFamily="18" charset="0"/>
              </a:rPr>
              <a:t>. </a:t>
            </a:r>
            <a:r>
              <a:rPr lang="ru-RU" sz="1800" dirty="0">
                <a:solidFill>
                  <a:srgbClr val="002060"/>
                </a:solidFill>
                <a:latin typeface="Times New Roman" panose="02020603050405020304" pitchFamily="18" charset="0"/>
                <a:cs typeface="Times New Roman" panose="02020603050405020304" pitchFamily="18" charset="0"/>
              </a:rPr>
              <a:t>С помощью специальных приборов они узнают, когда вулкан «спит», а когда «проснется».</a:t>
            </a:r>
          </a:p>
          <a:p>
            <a:pPr indent="182880" algn="just"/>
            <a:r>
              <a:rPr lang="ru-RU" sz="1800" dirty="0">
                <a:solidFill>
                  <a:srgbClr val="002060"/>
                </a:solidFill>
                <a:latin typeface="Times New Roman" panose="02020603050405020304" pitchFamily="18" charset="0"/>
                <a:cs typeface="Times New Roman" panose="02020603050405020304" pitchFamily="18" charset="0"/>
              </a:rPr>
              <a:t>- Извержение вулканов угрожает жизни людей </a:t>
            </a:r>
            <a:r>
              <a:rPr lang="ru-RU" sz="1800" b="1" dirty="0">
                <a:solidFill>
                  <a:srgbClr val="002060"/>
                </a:solidFill>
                <a:latin typeface="Times New Roman" panose="02020603050405020304" pitchFamily="18" charset="0"/>
                <a:cs typeface="Times New Roman" panose="02020603050405020304" pitchFamily="18" charset="0"/>
              </a:rPr>
              <a:t>(слайд </a:t>
            </a:r>
            <a:r>
              <a:rPr lang="ru-RU" sz="1800" b="1" dirty="0" smtClean="0">
                <a:solidFill>
                  <a:srgbClr val="002060"/>
                </a:solidFill>
                <a:latin typeface="Times New Roman" panose="02020603050405020304" pitchFamily="18" charset="0"/>
                <a:cs typeface="Times New Roman" panose="02020603050405020304" pitchFamily="18" charset="0"/>
              </a:rPr>
              <a:t>13,14</a:t>
            </a:r>
            <a:r>
              <a:rPr lang="ru-RU" sz="1800" dirty="0" smtClean="0">
                <a:solidFill>
                  <a:srgbClr val="002060"/>
                </a:solidFill>
                <a:latin typeface="Times New Roman" panose="02020603050405020304" pitchFamily="18" charset="0"/>
                <a:cs typeface="Times New Roman" panose="02020603050405020304" pitchFamily="18" charset="0"/>
              </a:rPr>
              <a:t>), </a:t>
            </a:r>
            <a:r>
              <a:rPr lang="ru-RU" sz="1800" dirty="0">
                <a:solidFill>
                  <a:srgbClr val="002060"/>
                </a:solidFill>
                <a:latin typeface="Times New Roman" panose="02020603050405020304" pitchFamily="18" charset="0"/>
                <a:cs typeface="Times New Roman" panose="02020603050405020304" pitchFamily="18" charset="0"/>
              </a:rPr>
              <a:t>лава разрушает здания, перекрывает дороги. Вследствие вулканических извержений на крышах зданий, домов накапливается мощные слои пепла, что грозит их обрушением. Пепел попадает в организм человека и животных, что вредно для здоровья, пепел представляет угрозу для воздушного и автомобильного транспорта. Вулканы способны уничтожить все живое в радиусе многих </a:t>
            </a:r>
            <a:r>
              <a:rPr lang="ru-RU" sz="1800" dirty="0" smtClean="0">
                <a:solidFill>
                  <a:srgbClr val="002060"/>
                </a:solidFill>
                <a:latin typeface="Times New Roman" panose="02020603050405020304" pitchFamily="18" charset="0"/>
                <a:cs typeface="Times New Roman" panose="02020603050405020304" pitchFamily="18" charset="0"/>
              </a:rPr>
              <a:t>километров </a:t>
            </a:r>
            <a:r>
              <a:rPr lang="en-US" sz="1800" dirty="0" smtClean="0">
                <a:solidFill>
                  <a:srgbClr val="002060"/>
                </a:solidFill>
                <a:latin typeface="Times New Roman" panose="02020603050405020304" pitchFamily="18" charset="0"/>
                <a:cs typeface="Times New Roman" panose="02020603050405020304" pitchFamily="18" charset="0"/>
              </a:rPr>
              <a:t>[2,15]</a:t>
            </a:r>
            <a:r>
              <a:rPr lang="ru-RU" sz="1800" dirty="0" smtClean="0">
                <a:solidFill>
                  <a:srgbClr val="002060"/>
                </a:solidFill>
                <a:latin typeface="Times New Roman" panose="02020603050405020304" pitchFamily="18" charset="0"/>
                <a:cs typeface="Times New Roman" panose="02020603050405020304" pitchFamily="18" charset="0"/>
              </a:rPr>
              <a:t>.</a:t>
            </a:r>
            <a:endParaRPr lang="ru-RU" sz="1800" dirty="0">
              <a:solidFill>
                <a:srgbClr val="002060"/>
              </a:solidFill>
              <a:latin typeface="Times New Roman" panose="02020603050405020304" pitchFamily="18" charset="0"/>
              <a:cs typeface="Times New Roman" panose="02020603050405020304" pitchFamily="18" charset="0"/>
            </a:endParaRPr>
          </a:p>
          <a:p>
            <a:endParaRPr lang="ru-RU" dirty="0">
              <a:solidFill>
                <a:srgbClr val="002060"/>
              </a:solidFill>
            </a:endParaRPr>
          </a:p>
        </p:txBody>
      </p:sp>
    </p:spTree>
    <p:extLst>
      <p:ext uri="{BB962C8B-B14F-4D97-AF65-F5344CB8AC3E}">
        <p14:creationId xmlns:p14="http://schemas.microsoft.com/office/powerpoint/2010/main" val="4277474649"/>
      </p:ext>
    </p:extLst>
  </p:cSld>
  <p:clrMapOvr>
    <a:masterClrMapping/>
  </p:clrMapOvr>
  <p:timing>
    <p:tnLst>
      <p:par>
        <p:cTn id="1" dur="indefinite" restart="never" nodeType="tmRoot"/>
      </p:par>
    </p:tnLst>
  </p:timing>
</p:sld>
</file>

<file path=ppt/theme/theme1.xml><?xml version="1.0" encoding="utf-8"?>
<a:theme xmlns:a="http://schemas.openxmlformats.org/drawingml/2006/main" name="Воздушный поток">
  <a:themeElements>
    <a:clrScheme name="Горизонт">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247</TotalTime>
  <Words>1309</Words>
  <Application>Microsoft Office PowerPoint</Application>
  <PresentationFormat>Экран (4:3)</PresentationFormat>
  <Paragraphs>69</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Воздушный поток</vt:lpstr>
      <vt:lpstr>Тема: Информационные и мультимедийные технологии в дошкольном образовании.  НОД по ознакомлению с окружающим миром  с использованием информационных технологий в подготовительной группе детского сада по теме  «Вулканы».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Alexey Ulyanitsky</dc:creator>
  <cp:lastModifiedBy>Пользователь Windows</cp:lastModifiedBy>
  <cp:revision>20</cp:revision>
  <dcterms:created xsi:type="dcterms:W3CDTF">2019-01-08T16:17:51Z</dcterms:created>
  <dcterms:modified xsi:type="dcterms:W3CDTF">2020-08-07T07:25:29Z</dcterms:modified>
</cp:coreProperties>
</file>